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660" r:id="rId3"/>
    <p:sldId id="667" r:id="rId4"/>
    <p:sldId id="666" r:id="rId5"/>
    <p:sldId id="257" r:id="rId6"/>
    <p:sldId id="661" r:id="rId7"/>
    <p:sldId id="662" r:id="rId8"/>
    <p:sldId id="663" r:id="rId9"/>
    <p:sldId id="664" r:id="rId1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86" d="100"/>
          <a:sy n="86" d="100"/>
        </p:scale>
        <p:origin x="6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E72-6DBA-4E94-B1CF-5FFD25B3CD1F}" type="datetimeFigureOut">
              <a:rPr lang="id-ID" smtClean="0"/>
              <a:t>03/04/2019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9350E-994C-4F95-921E-E9FA35355C83}" type="slidenum">
              <a:rPr lang="id-ID" smtClean="0"/>
              <a:t>‹#›</a:t>
            </a:fld>
            <a:endParaRPr lang="id-ID"/>
          </a:p>
        </p:txBody>
      </p:sp>
    </p:spTree>
    <p:extLst>
      <p:ext uri="{BB962C8B-B14F-4D97-AF65-F5344CB8AC3E}">
        <p14:creationId xmlns:p14="http://schemas.microsoft.com/office/powerpoint/2010/main" val="409042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1DD7F39-F37C-4B57-A578-84F332261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0DA658-FD93-4379-AB4C-BF819EA56EF9}"/>
              </a:ext>
            </a:extLst>
          </p:cNvPr>
          <p:cNvSpPr>
            <a:spLocks noGrp="1"/>
          </p:cNvSpPr>
          <p:nvPr>
            <p:ph type="body" idx="1"/>
          </p:nvPr>
        </p:nvSpPr>
        <p:spPr/>
        <p:txBody>
          <a:bodyPr/>
          <a:lstStyle/>
          <a:p>
            <a:pPr marL="171832" indent="-171832">
              <a:buFont typeface="Symbol"/>
              <a:buChar char="Þ"/>
              <a:defRPr/>
            </a:pPr>
            <a:r>
              <a:rPr lang="en-US" dirty="0" err="1"/>
              <a:t>Excelnya</a:t>
            </a:r>
            <a:r>
              <a:rPr lang="en-US" dirty="0"/>
              <a:t> </a:t>
            </a:r>
            <a:r>
              <a:rPr lang="en-US" dirty="0" err="1"/>
              <a:t>belum</a:t>
            </a:r>
            <a:r>
              <a:rPr lang="en-US" dirty="0"/>
              <a:t> </a:t>
            </a:r>
            <a:r>
              <a:rPr lang="en-US" dirty="0" err="1"/>
              <a:t>ada</a:t>
            </a:r>
            <a:r>
              <a:rPr lang="en-US" dirty="0"/>
              <a:t>; </a:t>
            </a:r>
          </a:p>
          <a:p>
            <a:pPr>
              <a:buFont typeface="Symbol"/>
              <a:buNone/>
              <a:defRPr/>
            </a:pPr>
            <a:r>
              <a:rPr lang="en-US" dirty="0" err="1"/>
              <a:t>Masih</a:t>
            </a:r>
            <a:r>
              <a:rPr lang="en-US" dirty="0"/>
              <a:t> pure </a:t>
            </a:r>
            <a:r>
              <a:rPr lang="en-US" dirty="0" err="1"/>
              <a:t>ngopy</a:t>
            </a:r>
            <a:r>
              <a:rPr lang="en-US" dirty="0"/>
              <a:t> </a:t>
            </a:r>
            <a:r>
              <a:rPr lang="en-US" dirty="0" err="1"/>
              <a:t>dari</a:t>
            </a:r>
            <a:r>
              <a:rPr lang="en-US" dirty="0"/>
              <a:t> </a:t>
            </a:r>
            <a:r>
              <a:rPr lang="en-US" dirty="0" err="1"/>
              <a:t>Ppt</a:t>
            </a:r>
            <a:r>
              <a:rPr lang="en-US" dirty="0"/>
              <a:t> (</a:t>
            </a:r>
            <a:r>
              <a:rPr lang="en-US" dirty="0" err="1"/>
              <a:t>pak</a:t>
            </a:r>
            <a:r>
              <a:rPr lang="en-US" dirty="0"/>
              <a:t> </a:t>
            </a:r>
            <a:r>
              <a:rPr lang="en-US" dirty="0" err="1"/>
              <a:t>Soemantri</a:t>
            </a:r>
            <a:r>
              <a:rPr lang="en-US" dirty="0"/>
              <a:t>)</a:t>
            </a:r>
          </a:p>
          <a:p>
            <a:pPr>
              <a:buFont typeface="Symbol"/>
              <a:buNone/>
              <a:defRPr/>
            </a:pPr>
            <a:r>
              <a:rPr lang="en-US" dirty="0" err="1"/>
              <a:t>untuk</a:t>
            </a:r>
            <a:r>
              <a:rPr lang="en-US" dirty="0"/>
              <a:t> </a:t>
            </a:r>
            <a:r>
              <a:rPr lang="en-US" dirty="0" err="1"/>
              <a:t>penambahan</a:t>
            </a:r>
            <a:r>
              <a:rPr lang="en-US" dirty="0"/>
              <a:t> </a:t>
            </a:r>
            <a:r>
              <a:rPr lang="en-US" dirty="0" err="1"/>
              <a:t>nilai</a:t>
            </a:r>
            <a:r>
              <a:rPr lang="en-US" dirty="0"/>
              <a:t> </a:t>
            </a:r>
            <a:r>
              <a:rPr lang="en-US" dirty="0" err="1"/>
              <a:t>tambah</a:t>
            </a:r>
            <a:r>
              <a:rPr lang="en-US" dirty="0"/>
              <a:t> </a:t>
            </a:r>
            <a:r>
              <a:rPr lang="en-US" dirty="0" err="1"/>
              <a:t>dalam</a:t>
            </a:r>
            <a:r>
              <a:rPr lang="en-US" dirty="0"/>
              <a:t> </a:t>
            </a:r>
            <a:r>
              <a:rPr lang="en-US" dirty="0" err="1"/>
              <a:t>rangka</a:t>
            </a:r>
            <a:r>
              <a:rPr lang="en-US" dirty="0"/>
              <a:t> </a:t>
            </a:r>
            <a:r>
              <a:rPr lang="en-US" dirty="0" err="1"/>
              <a:t>ekspor</a:t>
            </a:r>
            <a:endParaRPr lang="en-US" dirty="0"/>
          </a:p>
          <a:p>
            <a:pPr>
              <a:buFont typeface="Symbol"/>
              <a:buNone/>
              <a:defRPr/>
            </a:pPr>
            <a:endParaRPr lang="en-US" dirty="0"/>
          </a:p>
        </p:txBody>
      </p:sp>
      <p:sp>
        <p:nvSpPr>
          <p:cNvPr id="44036" name="Slide Number Placeholder 3">
            <a:extLst>
              <a:ext uri="{FF2B5EF4-FFF2-40B4-BE49-F238E27FC236}">
                <a16:creationId xmlns:a16="http://schemas.microsoft.com/office/drawing/2014/main" id="{EFD3CC39-F74E-425F-B615-5CF443945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69E07-C782-4456-BC06-CE019E970EFB}" type="slidenum">
              <a:rPr lang="en-US" altLang="id-ID">
                <a:latin typeface="Calibri" panose="020F0502020204030204" pitchFamily="34" charset="0"/>
              </a:rPr>
              <a:pPr/>
              <a:t>2</a:t>
            </a:fld>
            <a:endParaRPr lang="en-US" altLang="id-ID">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5547-7DD2-4173-A80E-15CA0FFCA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C4DE8D02-C2BC-4B23-BB4E-02A31DC87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54C86C14-F880-4E61-B0B3-EE24AA4F5992}"/>
              </a:ext>
            </a:extLst>
          </p:cNvPr>
          <p:cNvSpPr>
            <a:spLocks noGrp="1"/>
          </p:cNvSpPr>
          <p:nvPr>
            <p:ph type="dt" sz="half" idx="10"/>
          </p:nvPr>
        </p:nvSpPr>
        <p:spPr/>
        <p:txBody>
          <a:bodyPr/>
          <a:lstStyle/>
          <a:p>
            <a:fld id="{12485DD9-0C4E-4A3D-964D-400CBE0306DB}" type="datetime1">
              <a:rPr lang="id-ID" smtClean="0"/>
              <a:t>03/04/2019</a:t>
            </a:fld>
            <a:endParaRPr lang="id-ID"/>
          </a:p>
        </p:txBody>
      </p:sp>
      <p:sp>
        <p:nvSpPr>
          <p:cNvPr id="5" name="Footer Placeholder 4">
            <a:extLst>
              <a:ext uri="{FF2B5EF4-FFF2-40B4-BE49-F238E27FC236}">
                <a16:creationId xmlns:a16="http://schemas.microsoft.com/office/drawing/2014/main" id="{25E1C211-3B40-42AE-9513-6F277960CFD9}"/>
              </a:ext>
            </a:extLst>
          </p:cNvPr>
          <p:cNvSpPr>
            <a:spLocks noGrp="1"/>
          </p:cNvSpPr>
          <p:nvPr>
            <p:ph type="ftr" sz="quarter" idx="11"/>
          </p:nvPr>
        </p:nvSpPr>
        <p:spPr/>
        <p:txBody>
          <a:body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0A0EF6C6-00BF-4C69-B1CD-29D8BC524CCC}"/>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210515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1EB3-BA02-44B3-89C9-AAE12376BF05}"/>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57B68828-482C-4561-8766-7E08C30AD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85625D6-49F0-4449-9F0E-9950CA633757}"/>
              </a:ext>
            </a:extLst>
          </p:cNvPr>
          <p:cNvSpPr>
            <a:spLocks noGrp="1"/>
          </p:cNvSpPr>
          <p:nvPr>
            <p:ph type="dt" sz="half" idx="10"/>
          </p:nvPr>
        </p:nvSpPr>
        <p:spPr/>
        <p:txBody>
          <a:bodyPr/>
          <a:lstStyle/>
          <a:p>
            <a:fld id="{F97FF1DE-E089-442E-B2A1-D8C00F5D089E}" type="datetime1">
              <a:rPr lang="id-ID" smtClean="0"/>
              <a:t>03/04/2019</a:t>
            </a:fld>
            <a:endParaRPr lang="id-ID"/>
          </a:p>
        </p:txBody>
      </p:sp>
      <p:sp>
        <p:nvSpPr>
          <p:cNvPr id="5" name="Footer Placeholder 4">
            <a:extLst>
              <a:ext uri="{FF2B5EF4-FFF2-40B4-BE49-F238E27FC236}">
                <a16:creationId xmlns:a16="http://schemas.microsoft.com/office/drawing/2014/main" id="{1B0660ED-C0D8-4E12-9406-7DCD9A7A3C85}"/>
              </a:ext>
            </a:extLst>
          </p:cNvPr>
          <p:cNvSpPr>
            <a:spLocks noGrp="1"/>
          </p:cNvSpPr>
          <p:nvPr>
            <p:ph type="ftr" sz="quarter" idx="11"/>
          </p:nvPr>
        </p:nvSpPr>
        <p:spPr/>
        <p:txBody>
          <a:body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196F2028-7CD3-472A-9036-12233735CEF1}"/>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291167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BA829-0982-4701-9343-300B5ABD56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6D6F9AB-1A41-4B1B-BD70-39BD8F846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DF5CCC1-5C50-4019-86F5-4398255B296A}"/>
              </a:ext>
            </a:extLst>
          </p:cNvPr>
          <p:cNvSpPr>
            <a:spLocks noGrp="1"/>
          </p:cNvSpPr>
          <p:nvPr>
            <p:ph type="dt" sz="half" idx="10"/>
          </p:nvPr>
        </p:nvSpPr>
        <p:spPr/>
        <p:txBody>
          <a:bodyPr/>
          <a:lstStyle/>
          <a:p>
            <a:fld id="{E66CE704-A9C5-412E-9021-AB31E814E6A3}" type="datetime1">
              <a:rPr lang="id-ID" smtClean="0"/>
              <a:t>03/04/2019</a:t>
            </a:fld>
            <a:endParaRPr lang="id-ID"/>
          </a:p>
        </p:txBody>
      </p:sp>
      <p:sp>
        <p:nvSpPr>
          <p:cNvPr id="5" name="Footer Placeholder 4">
            <a:extLst>
              <a:ext uri="{FF2B5EF4-FFF2-40B4-BE49-F238E27FC236}">
                <a16:creationId xmlns:a16="http://schemas.microsoft.com/office/drawing/2014/main" id="{79316F44-E6C3-41C7-85A4-E440744E98C1}"/>
              </a:ext>
            </a:extLst>
          </p:cNvPr>
          <p:cNvSpPr>
            <a:spLocks noGrp="1"/>
          </p:cNvSpPr>
          <p:nvPr>
            <p:ph type="ftr" sz="quarter" idx="11"/>
          </p:nvPr>
        </p:nvSpPr>
        <p:spPr/>
        <p:txBody>
          <a:body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72FA7136-AC45-4A51-B9F6-C07C188AF698}"/>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254833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E084-2C0F-4341-B2CA-ECE0E8F68C6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69C161DB-F9C6-4BC6-9BBA-712DCEE3B2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0AB00A-3A0E-4421-9AF8-06956E839DA2}"/>
              </a:ext>
            </a:extLst>
          </p:cNvPr>
          <p:cNvSpPr>
            <a:spLocks noGrp="1"/>
          </p:cNvSpPr>
          <p:nvPr>
            <p:ph type="dt" sz="half" idx="10"/>
          </p:nvPr>
        </p:nvSpPr>
        <p:spPr/>
        <p:txBody>
          <a:bodyPr/>
          <a:lstStyle/>
          <a:p>
            <a:fld id="{823CD06F-C1F6-40C5-99A9-5212EDF6CDBE}" type="datetime1">
              <a:rPr lang="id-ID" smtClean="0"/>
              <a:t>03/04/2019</a:t>
            </a:fld>
            <a:endParaRPr lang="id-ID"/>
          </a:p>
        </p:txBody>
      </p:sp>
      <p:sp>
        <p:nvSpPr>
          <p:cNvPr id="5" name="Footer Placeholder 4">
            <a:extLst>
              <a:ext uri="{FF2B5EF4-FFF2-40B4-BE49-F238E27FC236}">
                <a16:creationId xmlns:a16="http://schemas.microsoft.com/office/drawing/2014/main" id="{B8328403-7030-4938-8597-279CE7532D30}"/>
              </a:ext>
            </a:extLst>
          </p:cNvPr>
          <p:cNvSpPr>
            <a:spLocks noGrp="1"/>
          </p:cNvSpPr>
          <p:nvPr>
            <p:ph type="ftr" sz="quarter" idx="11"/>
          </p:nvPr>
        </p:nvSpPr>
        <p:spPr/>
        <p:txBody>
          <a:body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B3093956-144A-4AE5-B791-E210DB1C16CC}"/>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288011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4F25-C8A2-4117-A9EF-7C65CEF26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75256290-E7C0-4193-8178-34F9D0C711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EF082-C535-494B-8CB5-1733C037A684}"/>
              </a:ext>
            </a:extLst>
          </p:cNvPr>
          <p:cNvSpPr>
            <a:spLocks noGrp="1"/>
          </p:cNvSpPr>
          <p:nvPr>
            <p:ph type="dt" sz="half" idx="10"/>
          </p:nvPr>
        </p:nvSpPr>
        <p:spPr/>
        <p:txBody>
          <a:bodyPr/>
          <a:lstStyle/>
          <a:p>
            <a:fld id="{8F274B86-F57D-40E0-B1A0-C267A106963E}" type="datetime1">
              <a:rPr lang="id-ID" smtClean="0"/>
              <a:t>03/04/2019</a:t>
            </a:fld>
            <a:endParaRPr lang="id-ID"/>
          </a:p>
        </p:txBody>
      </p:sp>
      <p:sp>
        <p:nvSpPr>
          <p:cNvPr id="5" name="Footer Placeholder 4">
            <a:extLst>
              <a:ext uri="{FF2B5EF4-FFF2-40B4-BE49-F238E27FC236}">
                <a16:creationId xmlns:a16="http://schemas.microsoft.com/office/drawing/2014/main" id="{CA1E22A9-1FC5-4A2D-9594-CF71DEF18D19}"/>
              </a:ext>
            </a:extLst>
          </p:cNvPr>
          <p:cNvSpPr>
            <a:spLocks noGrp="1"/>
          </p:cNvSpPr>
          <p:nvPr>
            <p:ph type="ftr" sz="quarter" idx="11"/>
          </p:nvPr>
        </p:nvSpPr>
        <p:spPr/>
        <p:txBody>
          <a:body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14BEF381-1F88-4050-8038-E3424107F729}"/>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368679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ABBB-9D2E-4139-A4A1-8FC87611248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875EA99F-6B48-446D-B88C-8A49143BD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5DA2F4B-7E0C-4808-AB24-123C57809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E01B717A-6089-4BFA-BD83-D482795A10D3}"/>
              </a:ext>
            </a:extLst>
          </p:cNvPr>
          <p:cNvSpPr>
            <a:spLocks noGrp="1"/>
          </p:cNvSpPr>
          <p:nvPr>
            <p:ph type="dt" sz="half" idx="10"/>
          </p:nvPr>
        </p:nvSpPr>
        <p:spPr/>
        <p:txBody>
          <a:bodyPr/>
          <a:lstStyle/>
          <a:p>
            <a:fld id="{033C7C65-FF27-4CB2-9513-5BD0FCBCAAAD}" type="datetime1">
              <a:rPr lang="id-ID" smtClean="0"/>
              <a:t>03/04/2019</a:t>
            </a:fld>
            <a:endParaRPr lang="id-ID"/>
          </a:p>
        </p:txBody>
      </p:sp>
      <p:sp>
        <p:nvSpPr>
          <p:cNvPr id="6" name="Footer Placeholder 5">
            <a:extLst>
              <a:ext uri="{FF2B5EF4-FFF2-40B4-BE49-F238E27FC236}">
                <a16:creationId xmlns:a16="http://schemas.microsoft.com/office/drawing/2014/main" id="{569A2911-3A75-471C-93A7-DC0A9394CAE6}"/>
              </a:ext>
            </a:extLst>
          </p:cNvPr>
          <p:cNvSpPr>
            <a:spLocks noGrp="1"/>
          </p:cNvSpPr>
          <p:nvPr>
            <p:ph type="ftr" sz="quarter" idx="11"/>
          </p:nvPr>
        </p:nvSpPr>
        <p:spPr/>
        <p:txBody>
          <a:bodyPr/>
          <a:lstStyle/>
          <a:p>
            <a:r>
              <a:rPr lang="id-ID"/>
              <a:t>6th International Slag Valorisation Symposium  |  Mechelen  |  02-04/04/2019</a:t>
            </a:r>
          </a:p>
        </p:txBody>
      </p:sp>
      <p:sp>
        <p:nvSpPr>
          <p:cNvPr id="7" name="Slide Number Placeholder 6">
            <a:extLst>
              <a:ext uri="{FF2B5EF4-FFF2-40B4-BE49-F238E27FC236}">
                <a16:creationId xmlns:a16="http://schemas.microsoft.com/office/drawing/2014/main" id="{06C8D089-07F9-40F6-AF25-D42259926CE9}"/>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238315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BABA-9366-4816-BB32-BA676FF18721}"/>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3B07F8E-4FCC-459A-B644-99E63EFD9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CE5EB-F858-4E72-80A1-922AE476B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400C5515-85D4-476F-B566-CB1CF95CA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A4C7C-C742-469A-98E9-A5FAA79E8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0CB5C541-7CF7-4214-958F-9BC1E87CBA9E}"/>
              </a:ext>
            </a:extLst>
          </p:cNvPr>
          <p:cNvSpPr>
            <a:spLocks noGrp="1"/>
          </p:cNvSpPr>
          <p:nvPr>
            <p:ph type="dt" sz="half" idx="10"/>
          </p:nvPr>
        </p:nvSpPr>
        <p:spPr/>
        <p:txBody>
          <a:bodyPr/>
          <a:lstStyle/>
          <a:p>
            <a:fld id="{872DD33B-820A-46AD-B892-E9419298E74D}" type="datetime1">
              <a:rPr lang="id-ID" smtClean="0"/>
              <a:t>03/04/2019</a:t>
            </a:fld>
            <a:endParaRPr lang="id-ID"/>
          </a:p>
        </p:txBody>
      </p:sp>
      <p:sp>
        <p:nvSpPr>
          <p:cNvPr id="8" name="Footer Placeholder 7">
            <a:extLst>
              <a:ext uri="{FF2B5EF4-FFF2-40B4-BE49-F238E27FC236}">
                <a16:creationId xmlns:a16="http://schemas.microsoft.com/office/drawing/2014/main" id="{F9A2856E-F3E2-4654-A030-325019089C71}"/>
              </a:ext>
            </a:extLst>
          </p:cNvPr>
          <p:cNvSpPr>
            <a:spLocks noGrp="1"/>
          </p:cNvSpPr>
          <p:nvPr>
            <p:ph type="ftr" sz="quarter" idx="11"/>
          </p:nvPr>
        </p:nvSpPr>
        <p:spPr/>
        <p:txBody>
          <a:bodyPr/>
          <a:lstStyle/>
          <a:p>
            <a:r>
              <a:rPr lang="id-ID"/>
              <a:t>6th International Slag Valorisation Symposium  |  Mechelen  |  02-04/04/2019</a:t>
            </a:r>
          </a:p>
        </p:txBody>
      </p:sp>
      <p:sp>
        <p:nvSpPr>
          <p:cNvPr id="9" name="Slide Number Placeholder 8">
            <a:extLst>
              <a:ext uri="{FF2B5EF4-FFF2-40B4-BE49-F238E27FC236}">
                <a16:creationId xmlns:a16="http://schemas.microsoft.com/office/drawing/2014/main" id="{99729B23-39F9-4EFE-BC66-BDA01D0C587A}"/>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63866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9BCC-3FC2-4A27-8144-4EBCF6EBD6B7}"/>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2C853DC1-E9A8-4F4C-987C-EDD9A4ED8F6F}"/>
              </a:ext>
            </a:extLst>
          </p:cNvPr>
          <p:cNvSpPr>
            <a:spLocks noGrp="1"/>
          </p:cNvSpPr>
          <p:nvPr>
            <p:ph type="dt" sz="half" idx="10"/>
          </p:nvPr>
        </p:nvSpPr>
        <p:spPr/>
        <p:txBody>
          <a:bodyPr/>
          <a:lstStyle/>
          <a:p>
            <a:fld id="{E2980C45-346A-498A-84D4-E26AF6089AA3}" type="datetime1">
              <a:rPr lang="id-ID" smtClean="0"/>
              <a:t>03/04/2019</a:t>
            </a:fld>
            <a:endParaRPr lang="id-ID"/>
          </a:p>
        </p:txBody>
      </p:sp>
      <p:sp>
        <p:nvSpPr>
          <p:cNvPr id="4" name="Footer Placeholder 3">
            <a:extLst>
              <a:ext uri="{FF2B5EF4-FFF2-40B4-BE49-F238E27FC236}">
                <a16:creationId xmlns:a16="http://schemas.microsoft.com/office/drawing/2014/main" id="{0CBA5BEC-40B6-45D3-8D1E-634ABB6FA5A9}"/>
              </a:ext>
            </a:extLst>
          </p:cNvPr>
          <p:cNvSpPr>
            <a:spLocks noGrp="1"/>
          </p:cNvSpPr>
          <p:nvPr>
            <p:ph type="ftr" sz="quarter" idx="11"/>
          </p:nvPr>
        </p:nvSpPr>
        <p:spPr/>
        <p:txBody>
          <a:bodyPr/>
          <a:lstStyle/>
          <a:p>
            <a:r>
              <a:rPr lang="id-ID"/>
              <a:t>6th International Slag Valorisation Symposium  |  Mechelen  |  02-04/04/2019</a:t>
            </a:r>
          </a:p>
        </p:txBody>
      </p:sp>
      <p:sp>
        <p:nvSpPr>
          <p:cNvPr id="5" name="Slide Number Placeholder 4">
            <a:extLst>
              <a:ext uri="{FF2B5EF4-FFF2-40B4-BE49-F238E27FC236}">
                <a16:creationId xmlns:a16="http://schemas.microsoft.com/office/drawing/2014/main" id="{C420CC4F-F6F1-421D-88B8-1954ADC91566}"/>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331485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381AA-66C7-4EE6-9601-FA9EDEC23AE5}"/>
              </a:ext>
            </a:extLst>
          </p:cNvPr>
          <p:cNvSpPr>
            <a:spLocks noGrp="1"/>
          </p:cNvSpPr>
          <p:nvPr>
            <p:ph type="dt" sz="half" idx="10"/>
          </p:nvPr>
        </p:nvSpPr>
        <p:spPr/>
        <p:txBody>
          <a:bodyPr/>
          <a:lstStyle/>
          <a:p>
            <a:fld id="{21B57F0B-153D-45B1-94C1-FBE1B16D7335}" type="datetime1">
              <a:rPr lang="id-ID" smtClean="0"/>
              <a:t>03/04/2019</a:t>
            </a:fld>
            <a:endParaRPr lang="id-ID"/>
          </a:p>
        </p:txBody>
      </p:sp>
      <p:sp>
        <p:nvSpPr>
          <p:cNvPr id="3" name="Footer Placeholder 2">
            <a:extLst>
              <a:ext uri="{FF2B5EF4-FFF2-40B4-BE49-F238E27FC236}">
                <a16:creationId xmlns:a16="http://schemas.microsoft.com/office/drawing/2014/main" id="{50DF293F-56FA-4902-85C1-CA65872FD988}"/>
              </a:ext>
            </a:extLst>
          </p:cNvPr>
          <p:cNvSpPr>
            <a:spLocks noGrp="1"/>
          </p:cNvSpPr>
          <p:nvPr>
            <p:ph type="ftr" sz="quarter" idx="11"/>
          </p:nvPr>
        </p:nvSpPr>
        <p:spPr/>
        <p:txBody>
          <a:bodyPr/>
          <a:lstStyle/>
          <a:p>
            <a:r>
              <a:rPr lang="id-ID"/>
              <a:t>6th International Slag Valorisation Symposium  |  Mechelen  |  02-04/04/2019</a:t>
            </a:r>
          </a:p>
        </p:txBody>
      </p:sp>
      <p:sp>
        <p:nvSpPr>
          <p:cNvPr id="4" name="Slide Number Placeholder 3">
            <a:extLst>
              <a:ext uri="{FF2B5EF4-FFF2-40B4-BE49-F238E27FC236}">
                <a16:creationId xmlns:a16="http://schemas.microsoft.com/office/drawing/2014/main" id="{75360B81-6406-4DF7-8552-53667B880D66}"/>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31064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2136-B406-4E49-82C9-720E63496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E31871F4-1FD4-47A9-B740-21E10E7DB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AC920CD6-8CA3-46CE-B8A9-8557B4C6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0C585-861F-44AB-81BF-529ACBFF4816}"/>
              </a:ext>
            </a:extLst>
          </p:cNvPr>
          <p:cNvSpPr>
            <a:spLocks noGrp="1"/>
          </p:cNvSpPr>
          <p:nvPr>
            <p:ph type="dt" sz="half" idx="10"/>
          </p:nvPr>
        </p:nvSpPr>
        <p:spPr/>
        <p:txBody>
          <a:bodyPr/>
          <a:lstStyle/>
          <a:p>
            <a:fld id="{73EAC9BA-9E84-475C-9586-F40AB15537F1}" type="datetime1">
              <a:rPr lang="id-ID" smtClean="0"/>
              <a:t>03/04/2019</a:t>
            </a:fld>
            <a:endParaRPr lang="id-ID"/>
          </a:p>
        </p:txBody>
      </p:sp>
      <p:sp>
        <p:nvSpPr>
          <p:cNvPr id="6" name="Footer Placeholder 5">
            <a:extLst>
              <a:ext uri="{FF2B5EF4-FFF2-40B4-BE49-F238E27FC236}">
                <a16:creationId xmlns:a16="http://schemas.microsoft.com/office/drawing/2014/main" id="{F9EAF5DB-AE24-4A48-B649-009B65F50CBF}"/>
              </a:ext>
            </a:extLst>
          </p:cNvPr>
          <p:cNvSpPr>
            <a:spLocks noGrp="1"/>
          </p:cNvSpPr>
          <p:nvPr>
            <p:ph type="ftr" sz="quarter" idx="11"/>
          </p:nvPr>
        </p:nvSpPr>
        <p:spPr/>
        <p:txBody>
          <a:bodyPr/>
          <a:lstStyle/>
          <a:p>
            <a:r>
              <a:rPr lang="id-ID"/>
              <a:t>6th International Slag Valorisation Symposium  |  Mechelen  |  02-04/04/2019</a:t>
            </a:r>
          </a:p>
        </p:txBody>
      </p:sp>
      <p:sp>
        <p:nvSpPr>
          <p:cNvPr id="7" name="Slide Number Placeholder 6">
            <a:extLst>
              <a:ext uri="{FF2B5EF4-FFF2-40B4-BE49-F238E27FC236}">
                <a16:creationId xmlns:a16="http://schemas.microsoft.com/office/drawing/2014/main" id="{857E1E0C-B81F-4FC7-BF68-D14C14E5AE1A}"/>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46989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7130-6A87-43B0-8D93-634FC1229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D11A266C-29D7-4B42-86A6-502AC16F5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5C1AF69E-E75B-41AA-830D-05EE88D0A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B7ED4-1FF0-42A7-9D95-CE6D775E2903}"/>
              </a:ext>
            </a:extLst>
          </p:cNvPr>
          <p:cNvSpPr>
            <a:spLocks noGrp="1"/>
          </p:cNvSpPr>
          <p:nvPr>
            <p:ph type="dt" sz="half" idx="10"/>
          </p:nvPr>
        </p:nvSpPr>
        <p:spPr/>
        <p:txBody>
          <a:bodyPr/>
          <a:lstStyle/>
          <a:p>
            <a:fld id="{A5EC50D0-FF99-4469-894C-F7ECE35CCE88}" type="datetime1">
              <a:rPr lang="id-ID" smtClean="0"/>
              <a:t>03/04/2019</a:t>
            </a:fld>
            <a:endParaRPr lang="id-ID"/>
          </a:p>
        </p:txBody>
      </p:sp>
      <p:sp>
        <p:nvSpPr>
          <p:cNvPr id="6" name="Footer Placeholder 5">
            <a:extLst>
              <a:ext uri="{FF2B5EF4-FFF2-40B4-BE49-F238E27FC236}">
                <a16:creationId xmlns:a16="http://schemas.microsoft.com/office/drawing/2014/main" id="{A36A739F-06EB-4149-A274-7266264F2FB7}"/>
              </a:ext>
            </a:extLst>
          </p:cNvPr>
          <p:cNvSpPr>
            <a:spLocks noGrp="1"/>
          </p:cNvSpPr>
          <p:nvPr>
            <p:ph type="ftr" sz="quarter" idx="11"/>
          </p:nvPr>
        </p:nvSpPr>
        <p:spPr/>
        <p:txBody>
          <a:bodyPr/>
          <a:lstStyle/>
          <a:p>
            <a:r>
              <a:rPr lang="id-ID"/>
              <a:t>6th International Slag Valorisation Symposium  |  Mechelen  |  02-04/04/2019</a:t>
            </a:r>
          </a:p>
        </p:txBody>
      </p:sp>
      <p:sp>
        <p:nvSpPr>
          <p:cNvPr id="7" name="Slide Number Placeholder 6">
            <a:extLst>
              <a:ext uri="{FF2B5EF4-FFF2-40B4-BE49-F238E27FC236}">
                <a16:creationId xmlns:a16="http://schemas.microsoft.com/office/drawing/2014/main" id="{45367273-D356-46CE-B2D1-45131D92FF60}"/>
              </a:ext>
            </a:extLst>
          </p:cNvPr>
          <p:cNvSpPr>
            <a:spLocks noGrp="1"/>
          </p:cNvSpPr>
          <p:nvPr>
            <p:ph type="sldNum" sz="quarter" idx="12"/>
          </p:nvPr>
        </p:nvSpPr>
        <p:spPr/>
        <p:txBody>
          <a:bodyPr/>
          <a:lstStyle/>
          <a:p>
            <a:fld id="{7ECA41DA-72B5-4C1A-B83C-5BE7E525DD25}" type="slidenum">
              <a:rPr lang="id-ID" smtClean="0"/>
              <a:t>‹#›</a:t>
            </a:fld>
            <a:endParaRPr lang="id-ID"/>
          </a:p>
        </p:txBody>
      </p:sp>
    </p:spTree>
    <p:extLst>
      <p:ext uri="{BB962C8B-B14F-4D97-AF65-F5344CB8AC3E}">
        <p14:creationId xmlns:p14="http://schemas.microsoft.com/office/powerpoint/2010/main" val="77815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017DA-BCF6-43BE-94A9-0F8ECF161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1C0E80E-65ED-4A0A-872D-06CAF3AEF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5DD89DD-3177-4840-9FC3-AB0134355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1CFB1-5429-4544-9F81-D09CB4DD9607}" type="datetime1">
              <a:rPr lang="id-ID" smtClean="0"/>
              <a:t>03/04/2019</a:t>
            </a:fld>
            <a:endParaRPr lang="id-ID"/>
          </a:p>
        </p:txBody>
      </p:sp>
      <p:sp>
        <p:nvSpPr>
          <p:cNvPr id="5" name="Footer Placeholder 4">
            <a:extLst>
              <a:ext uri="{FF2B5EF4-FFF2-40B4-BE49-F238E27FC236}">
                <a16:creationId xmlns:a16="http://schemas.microsoft.com/office/drawing/2014/main" id="{B8911EF6-09C4-48D1-8FA2-6F055A7BE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a:t>6th International Slag Valorisation Symposium  |  Mechelen  |  02-04/04/2019</a:t>
            </a:r>
          </a:p>
        </p:txBody>
      </p:sp>
      <p:sp>
        <p:nvSpPr>
          <p:cNvPr id="6" name="Slide Number Placeholder 5">
            <a:extLst>
              <a:ext uri="{FF2B5EF4-FFF2-40B4-BE49-F238E27FC236}">
                <a16:creationId xmlns:a16="http://schemas.microsoft.com/office/drawing/2014/main" id="{CDBD1CF1-C350-435B-ACBC-00E6344A4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A41DA-72B5-4C1A-B83C-5BE7E525DD25}" type="slidenum">
              <a:rPr lang="id-ID" smtClean="0"/>
              <a:t>‹#›</a:t>
            </a:fld>
            <a:endParaRPr lang="id-ID"/>
          </a:p>
        </p:txBody>
      </p:sp>
    </p:spTree>
    <p:extLst>
      <p:ext uri="{BB962C8B-B14F-4D97-AF65-F5344CB8AC3E}">
        <p14:creationId xmlns:p14="http://schemas.microsoft.com/office/powerpoint/2010/main" val="271265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084-12C7-4931-9D45-80D14C9BEA4B}"/>
              </a:ext>
            </a:extLst>
          </p:cNvPr>
          <p:cNvSpPr>
            <a:spLocks noGrp="1"/>
          </p:cNvSpPr>
          <p:nvPr>
            <p:ph type="ctrTitle"/>
          </p:nvPr>
        </p:nvSpPr>
        <p:spPr>
          <a:xfrm>
            <a:off x="1524000" y="1761893"/>
            <a:ext cx="9144000" cy="2624253"/>
          </a:xfrm>
        </p:spPr>
        <p:txBody>
          <a:bodyPr>
            <a:normAutofit/>
          </a:bodyPr>
          <a:lstStyle/>
          <a:p>
            <a:r>
              <a:rPr lang="en-GB" sz="4000" b="1" dirty="0"/>
              <a:t>NI SLAG VALORISATION IN INDONESIA:</a:t>
            </a:r>
            <a:br>
              <a:rPr lang="en-GB" sz="4000" b="1" dirty="0"/>
            </a:br>
            <a:r>
              <a:rPr lang="en-GB" sz="4000" b="1" dirty="0"/>
              <a:t>A CASE STUDY </a:t>
            </a:r>
            <a:br>
              <a:rPr lang="id-ID" b="1" dirty="0"/>
            </a:br>
            <a:endParaRPr lang="id-ID" dirty="0"/>
          </a:p>
        </p:txBody>
      </p:sp>
      <p:sp>
        <p:nvSpPr>
          <p:cNvPr id="3" name="Subtitle 2">
            <a:extLst>
              <a:ext uri="{FF2B5EF4-FFF2-40B4-BE49-F238E27FC236}">
                <a16:creationId xmlns:a16="http://schemas.microsoft.com/office/drawing/2014/main" id="{381B83D9-305A-4022-A4E8-FFC68B0F0F0A}"/>
              </a:ext>
            </a:extLst>
          </p:cNvPr>
          <p:cNvSpPr>
            <a:spLocks noGrp="1"/>
          </p:cNvSpPr>
          <p:nvPr>
            <p:ph type="subTitle" idx="1"/>
          </p:nvPr>
        </p:nvSpPr>
        <p:spPr>
          <a:xfrm>
            <a:off x="1524000" y="3992819"/>
            <a:ext cx="9144000" cy="1655762"/>
          </a:xfrm>
        </p:spPr>
        <p:txBody>
          <a:bodyPr/>
          <a:lstStyle/>
          <a:p>
            <a:r>
              <a:rPr lang="en-GB" b="1" dirty="0"/>
              <a:t>Sotya ASTUTININGSIH, Bambang SUHARNO</a:t>
            </a:r>
            <a:endParaRPr lang="id-ID" b="1" dirty="0"/>
          </a:p>
          <a:p>
            <a:r>
              <a:rPr lang="en-GB" dirty="0"/>
              <a:t>Department of Metallurgical and Material Engineering, Faculty of Engineering, </a:t>
            </a:r>
            <a:r>
              <a:rPr lang="en-GB" dirty="0" err="1"/>
              <a:t>Universitas</a:t>
            </a:r>
            <a:r>
              <a:rPr lang="en-GB" dirty="0"/>
              <a:t> Indonesia, </a:t>
            </a:r>
            <a:r>
              <a:rPr lang="en-GB" dirty="0" err="1"/>
              <a:t>Kampus</a:t>
            </a:r>
            <a:r>
              <a:rPr lang="en-GB" dirty="0"/>
              <a:t> UI, 16424 Depok, Indonesia</a:t>
            </a:r>
            <a:endParaRPr lang="id-ID" dirty="0"/>
          </a:p>
          <a:p>
            <a:endParaRPr lang="id-ID" dirty="0"/>
          </a:p>
        </p:txBody>
      </p:sp>
      <p:sp>
        <p:nvSpPr>
          <p:cNvPr id="4" name="Footer Placeholder 3">
            <a:extLst>
              <a:ext uri="{FF2B5EF4-FFF2-40B4-BE49-F238E27FC236}">
                <a16:creationId xmlns:a16="http://schemas.microsoft.com/office/drawing/2014/main" id="{AB73E7DE-10D2-4BF0-B40F-630D48184DE8}"/>
              </a:ext>
            </a:extLst>
          </p:cNvPr>
          <p:cNvSpPr>
            <a:spLocks noGrp="1"/>
          </p:cNvSpPr>
          <p:nvPr>
            <p:ph type="ftr" sz="quarter" idx="11"/>
          </p:nvPr>
        </p:nvSpPr>
        <p:spPr>
          <a:xfrm>
            <a:off x="2004848" y="6104102"/>
            <a:ext cx="8182303" cy="365125"/>
          </a:xfrm>
        </p:spPr>
        <p:txBody>
          <a:bodyPr/>
          <a:lstStyle/>
          <a:p>
            <a:r>
              <a:rPr lang="id-ID" sz="1800" dirty="0"/>
              <a:t>6th International Slag Valorisation Symposium  |  Mechelen  |  02-04/04/2019</a:t>
            </a:r>
          </a:p>
        </p:txBody>
      </p:sp>
      <p:pic>
        <p:nvPicPr>
          <p:cNvPr id="5" name="Picture 4">
            <a:extLst>
              <a:ext uri="{FF2B5EF4-FFF2-40B4-BE49-F238E27FC236}">
                <a16:creationId xmlns:a16="http://schemas.microsoft.com/office/drawing/2014/main" id="{B8618960-FAA4-4347-9EA1-6203B859E319}"/>
              </a:ext>
            </a:extLst>
          </p:cNvPr>
          <p:cNvPicPr>
            <a:picLocks noChangeAspect="1"/>
          </p:cNvPicPr>
          <p:nvPr/>
        </p:nvPicPr>
        <p:blipFill>
          <a:blip r:embed="rId2"/>
          <a:stretch>
            <a:fillRect/>
          </a:stretch>
        </p:blipFill>
        <p:spPr>
          <a:xfrm>
            <a:off x="3134078" y="231957"/>
            <a:ext cx="5358848" cy="1688738"/>
          </a:xfrm>
          <a:prstGeom prst="rect">
            <a:avLst/>
          </a:prstGeom>
        </p:spPr>
      </p:pic>
    </p:spTree>
    <p:extLst>
      <p:ext uri="{BB962C8B-B14F-4D97-AF65-F5344CB8AC3E}">
        <p14:creationId xmlns:p14="http://schemas.microsoft.com/office/powerpoint/2010/main" val="429226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39DA27-E214-491D-98D7-54FDAA583E7B}"/>
              </a:ext>
            </a:extLst>
          </p:cNvPr>
          <p:cNvSpPr/>
          <p:nvPr/>
        </p:nvSpPr>
        <p:spPr>
          <a:xfrm>
            <a:off x="1708150" y="792163"/>
            <a:ext cx="3176588" cy="5949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ysClr val="windowText" lastClr="000000"/>
                </a:solidFill>
              </a:rPr>
              <a:t> </a:t>
            </a:r>
          </a:p>
        </p:txBody>
      </p:sp>
      <p:sp>
        <p:nvSpPr>
          <p:cNvPr id="43011" name="Rectangle 5">
            <a:extLst>
              <a:ext uri="{FF2B5EF4-FFF2-40B4-BE49-F238E27FC236}">
                <a16:creationId xmlns:a16="http://schemas.microsoft.com/office/drawing/2014/main" id="{DDC1187C-2D13-4178-921C-1189798EC187}"/>
              </a:ext>
            </a:extLst>
          </p:cNvPr>
          <p:cNvSpPr>
            <a:spLocks noChangeArrowheads="1"/>
          </p:cNvSpPr>
          <p:nvPr/>
        </p:nvSpPr>
        <p:spPr bwMode="auto">
          <a:xfrm>
            <a:off x="2559051" y="1484313"/>
            <a:ext cx="2079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en-US" altLang="id-ID" sz="1400" dirty="0"/>
              <a:t>Deposit: </a:t>
            </a:r>
            <a:r>
              <a:rPr lang="id-ID" altLang="id-ID" sz="1400" dirty="0"/>
              <a:t>No. </a:t>
            </a:r>
            <a:r>
              <a:rPr lang="en-US" altLang="id-ID" sz="1400" dirty="0"/>
              <a:t>6 in the world</a:t>
            </a:r>
          </a:p>
          <a:p>
            <a:pPr>
              <a:spcBef>
                <a:spcPct val="0"/>
              </a:spcBef>
              <a:buSzPct val="120000"/>
              <a:buFont typeface="Wingdings" panose="05000000000000000000" pitchFamily="2" charset="2"/>
              <a:buChar char="§"/>
            </a:pPr>
            <a:r>
              <a:rPr lang="en-US" altLang="id-ID" sz="1400" dirty="0"/>
              <a:t>Resources: 3 billion ton</a:t>
            </a:r>
          </a:p>
          <a:p>
            <a:pPr>
              <a:spcBef>
                <a:spcPct val="0"/>
              </a:spcBef>
              <a:buSzPct val="120000"/>
              <a:buFont typeface="Wingdings" panose="05000000000000000000" pitchFamily="2" charset="2"/>
              <a:buChar char="§"/>
            </a:pPr>
            <a:r>
              <a:rPr lang="en-US" altLang="id-ID" sz="1400" dirty="0" err="1"/>
              <a:t>Cadangan</a:t>
            </a:r>
            <a:r>
              <a:rPr lang="en-US" altLang="id-ID" sz="1400" dirty="0"/>
              <a:t> : 1 </a:t>
            </a:r>
            <a:r>
              <a:rPr lang="en-US" altLang="id-ID" sz="1400" dirty="0" err="1"/>
              <a:t>milyar</a:t>
            </a:r>
            <a:r>
              <a:rPr lang="en-US" altLang="id-ID" sz="1400" dirty="0"/>
              <a:t> ton</a:t>
            </a:r>
            <a:endParaRPr lang="id-ID" altLang="id-ID" sz="1400" dirty="0"/>
          </a:p>
          <a:p>
            <a:pPr>
              <a:spcBef>
                <a:spcPct val="0"/>
              </a:spcBef>
              <a:buSzPct val="120000"/>
              <a:buFont typeface="Wingdings" panose="05000000000000000000" pitchFamily="2" charset="2"/>
              <a:buChar char="§"/>
            </a:pPr>
            <a:r>
              <a:rPr lang="id-ID" altLang="id-ID" sz="1400" dirty="0"/>
              <a:t>Produ</a:t>
            </a:r>
            <a:r>
              <a:rPr lang="en-US" altLang="id-ID" sz="1400" dirty="0" err="1"/>
              <a:t>ction</a:t>
            </a:r>
            <a:r>
              <a:rPr lang="id-ID" altLang="id-ID" sz="1400" dirty="0"/>
              <a:t> No. </a:t>
            </a:r>
            <a:r>
              <a:rPr lang="en-US" altLang="id-ID" sz="1400" dirty="0"/>
              <a:t>2 in the world</a:t>
            </a:r>
            <a:r>
              <a:rPr lang="id-ID" altLang="id-ID" sz="1400" dirty="0"/>
              <a:t>(2011).</a:t>
            </a:r>
          </a:p>
        </p:txBody>
      </p:sp>
      <p:sp>
        <p:nvSpPr>
          <p:cNvPr id="14" name="Rectangle 13">
            <a:extLst>
              <a:ext uri="{FF2B5EF4-FFF2-40B4-BE49-F238E27FC236}">
                <a16:creationId xmlns:a16="http://schemas.microsoft.com/office/drawing/2014/main" id="{D1BF562A-802C-49C5-AEFF-BEEC5030022E}"/>
              </a:ext>
            </a:extLst>
          </p:cNvPr>
          <p:cNvSpPr/>
          <p:nvPr/>
        </p:nvSpPr>
        <p:spPr>
          <a:xfrm>
            <a:off x="1708150" y="2855914"/>
            <a:ext cx="3181350" cy="2682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ysClr val="windowText" lastClr="000000"/>
                </a:solidFill>
              </a:rPr>
              <a:t>METALS</a:t>
            </a:r>
          </a:p>
        </p:txBody>
      </p:sp>
      <p:sp>
        <p:nvSpPr>
          <p:cNvPr id="43013" name="Rectangle 15">
            <a:extLst>
              <a:ext uri="{FF2B5EF4-FFF2-40B4-BE49-F238E27FC236}">
                <a16:creationId xmlns:a16="http://schemas.microsoft.com/office/drawing/2014/main" id="{9A82538B-44C8-415A-B498-366A0970CDB6}"/>
              </a:ext>
            </a:extLst>
          </p:cNvPr>
          <p:cNvSpPr>
            <a:spLocks noChangeArrowheads="1"/>
          </p:cNvSpPr>
          <p:nvPr/>
        </p:nvSpPr>
        <p:spPr bwMode="auto">
          <a:xfrm>
            <a:off x="2559050" y="3052763"/>
            <a:ext cx="2236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id-ID" altLang="id-ID" sz="1200" dirty="0"/>
              <a:t>Ferro </a:t>
            </a:r>
            <a:r>
              <a:rPr lang="en-US" altLang="id-ID" sz="1200" dirty="0"/>
              <a:t>Nickel production </a:t>
            </a:r>
            <a:r>
              <a:rPr lang="id-ID" altLang="id-ID" sz="1200" dirty="0"/>
              <a:t>:  180,000 </a:t>
            </a:r>
            <a:r>
              <a:rPr lang="en-US" altLang="id-ID" sz="1200" dirty="0"/>
              <a:t> </a:t>
            </a:r>
            <a:r>
              <a:rPr lang="id-ID" altLang="id-ID" sz="1200" dirty="0"/>
              <a:t>Ton</a:t>
            </a:r>
          </a:p>
          <a:p>
            <a:pPr>
              <a:spcBef>
                <a:spcPct val="0"/>
              </a:spcBef>
              <a:buSzPct val="120000"/>
              <a:buFont typeface="Wingdings" panose="05000000000000000000" pitchFamily="2" charset="2"/>
              <a:buChar char="§"/>
            </a:pPr>
            <a:r>
              <a:rPr lang="en-US" altLang="id-ID" sz="1200" dirty="0"/>
              <a:t>Domestic consumption (stainless steel) </a:t>
            </a:r>
            <a:r>
              <a:rPr lang="id-ID" altLang="id-ID" sz="1200" dirty="0"/>
              <a:t>: </a:t>
            </a:r>
            <a:r>
              <a:rPr lang="en-US" altLang="id-ID" sz="1200" dirty="0"/>
              <a:t>150</a:t>
            </a:r>
            <a:r>
              <a:rPr lang="id-ID" altLang="id-ID" sz="1200" dirty="0"/>
              <a:t>,000 </a:t>
            </a:r>
            <a:r>
              <a:rPr lang="en-US" altLang="id-ID" sz="1200" dirty="0"/>
              <a:t> </a:t>
            </a:r>
            <a:r>
              <a:rPr lang="id-ID" altLang="id-ID" sz="1200" dirty="0"/>
              <a:t>Ton</a:t>
            </a:r>
            <a:endParaRPr lang="en-US" altLang="id-ID" sz="1200" dirty="0"/>
          </a:p>
          <a:p>
            <a:pPr>
              <a:spcBef>
                <a:spcPct val="0"/>
              </a:spcBef>
              <a:buSzPct val="120000"/>
              <a:buFont typeface="Wingdings" panose="05000000000000000000" pitchFamily="2" charset="2"/>
              <a:buChar char="§"/>
            </a:pPr>
            <a:r>
              <a:rPr lang="en-US" altLang="id-ID" sz="1200" dirty="0"/>
              <a:t>98% Ferro Nickel production supplied for domestic consumption</a:t>
            </a:r>
          </a:p>
        </p:txBody>
      </p:sp>
      <p:sp>
        <p:nvSpPr>
          <p:cNvPr id="29" name="Rectangle 28">
            <a:extLst>
              <a:ext uri="{FF2B5EF4-FFF2-40B4-BE49-F238E27FC236}">
                <a16:creationId xmlns:a16="http://schemas.microsoft.com/office/drawing/2014/main" id="{D6BE5819-273B-42C1-83FA-E3D790B3121D}"/>
              </a:ext>
            </a:extLst>
          </p:cNvPr>
          <p:cNvSpPr/>
          <p:nvPr/>
        </p:nvSpPr>
        <p:spPr>
          <a:xfrm>
            <a:off x="1708150" y="5592763"/>
            <a:ext cx="3181350" cy="28416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ysClr val="windowText" lastClr="000000"/>
                </a:solidFill>
              </a:rPr>
              <a:t>CONSUMPTION PER CAPITA</a:t>
            </a:r>
          </a:p>
        </p:txBody>
      </p:sp>
      <p:sp>
        <p:nvSpPr>
          <p:cNvPr id="38" name="Rectangle 37">
            <a:extLst>
              <a:ext uri="{FF2B5EF4-FFF2-40B4-BE49-F238E27FC236}">
                <a16:creationId xmlns:a16="http://schemas.microsoft.com/office/drawing/2014/main" id="{CB6187CD-F394-4685-A039-DB54C6572B44}"/>
              </a:ext>
            </a:extLst>
          </p:cNvPr>
          <p:cNvSpPr/>
          <p:nvPr/>
        </p:nvSpPr>
        <p:spPr>
          <a:xfrm>
            <a:off x="1708150" y="1244600"/>
            <a:ext cx="3181350" cy="26828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ysClr val="windowText" lastClr="000000"/>
                </a:solidFill>
              </a:rPr>
              <a:t>NICKEL ORES</a:t>
            </a:r>
          </a:p>
        </p:txBody>
      </p:sp>
      <p:sp>
        <p:nvSpPr>
          <p:cNvPr id="43016" name="TextBox 38">
            <a:extLst>
              <a:ext uri="{FF2B5EF4-FFF2-40B4-BE49-F238E27FC236}">
                <a16:creationId xmlns:a16="http://schemas.microsoft.com/office/drawing/2014/main" id="{890B7383-6341-4A1A-8099-B9519D717638}"/>
              </a:ext>
            </a:extLst>
          </p:cNvPr>
          <p:cNvSpPr txBox="1">
            <a:spLocks noChangeArrowheads="1"/>
          </p:cNvSpPr>
          <p:nvPr/>
        </p:nvSpPr>
        <p:spPr bwMode="auto">
          <a:xfrm>
            <a:off x="1747082" y="836583"/>
            <a:ext cx="29018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id-ID" sz="2000" dirty="0">
                <a:latin typeface="Arial" panose="020B0604020202020204" pitchFamily="34" charset="0"/>
                <a:ea typeface="MS PGothic" panose="020B0600070205080204" pitchFamily="34" charset="-128"/>
              </a:rPr>
              <a:t>INDUSTRIAL PICTURE</a:t>
            </a:r>
          </a:p>
        </p:txBody>
      </p:sp>
      <p:sp>
        <p:nvSpPr>
          <p:cNvPr id="40" name="Rectangle 39">
            <a:extLst>
              <a:ext uri="{FF2B5EF4-FFF2-40B4-BE49-F238E27FC236}">
                <a16:creationId xmlns:a16="http://schemas.microsoft.com/office/drawing/2014/main" id="{09AE4CF6-1B78-4520-8892-7BE08B19BF5B}"/>
              </a:ext>
            </a:extLst>
          </p:cNvPr>
          <p:cNvSpPr/>
          <p:nvPr/>
        </p:nvSpPr>
        <p:spPr>
          <a:xfrm>
            <a:off x="5110163" y="765175"/>
            <a:ext cx="5135562" cy="46370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6688" indent="-166688">
              <a:buSzPct val="120000"/>
              <a:buFont typeface="Wingdings" charset="0"/>
              <a:buChar char="§"/>
              <a:defRPr/>
            </a:pPr>
            <a:endParaRPr lang="id-ID" dirty="0">
              <a:cs typeface="Calibri" charset="0"/>
            </a:endParaRPr>
          </a:p>
        </p:txBody>
      </p:sp>
      <p:sp>
        <p:nvSpPr>
          <p:cNvPr id="44" name="Rectangle 43">
            <a:extLst>
              <a:ext uri="{FF2B5EF4-FFF2-40B4-BE49-F238E27FC236}">
                <a16:creationId xmlns:a16="http://schemas.microsoft.com/office/drawing/2014/main" id="{6DF684BC-AE0C-4597-96BA-F431DAD23D89}"/>
              </a:ext>
            </a:extLst>
          </p:cNvPr>
          <p:cNvSpPr/>
          <p:nvPr/>
        </p:nvSpPr>
        <p:spPr>
          <a:xfrm>
            <a:off x="5110163" y="2573338"/>
            <a:ext cx="5135562" cy="271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chemeClr val="bg1"/>
                </a:solidFill>
              </a:rPr>
              <a:t>HOUSEHOLD APPLIANCES</a:t>
            </a:r>
          </a:p>
        </p:txBody>
      </p:sp>
      <p:sp>
        <p:nvSpPr>
          <p:cNvPr id="45" name="Rectangle 44">
            <a:extLst>
              <a:ext uri="{FF2B5EF4-FFF2-40B4-BE49-F238E27FC236}">
                <a16:creationId xmlns:a16="http://schemas.microsoft.com/office/drawing/2014/main" id="{C361A685-5CB1-4B85-8BB1-5A661825121F}"/>
              </a:ext>
            </a:extLst>
          </p:cNvPr>
          <p:cNvSpPr/>
          <p:nvPr/>
        </p:nvSpPr>
        <p:spPr>
          <a:xfrm>
            <a:off x="5110163" y="3970339"/>
            <a:ext cx="5135562" cy="2889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chemeClr val="bg1"/>
                </a:solidFill>
              </a:rPr>
              <a:t>MEDICAL DEVICES</a:t>
            </a:r>
          </a:p>
        </p:txBody>
      </p:sp>
      <p:sp>
        <p:nvSpPr>
          <p:cNvPr id="47" name="Rectangle 46">
            <a:extLst>
              <a:ext uri="{FF2B5EF4-FFF2-40B4-BE49-F238E27FC236}">
                <a16:creationId xmlns:a16="http://schemas.microsoft.com/office/drawing/2014/main" id="{1FE4FCBF-6854-41A8-A1A5-6BC71E4948F7}"/>
              </a:ext>
            </a:extLst>
          </p:cNvPr>
          <p:cNvSpPr/>
          <p:nvPr/>
        </p:nvSpPr>
        <p:spPr>
          <a:xfrm>
            <a:off x="5114925" y="1228725"/>
            <a:ext cx="5135562" cy="271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chemeClr val="bg1"/>
                </a:solidFill>
              </a:rPr>
              <a:t>TRANSPORTATION</a:t>
            </a:r>
          </a:p>
        </p:txBody>
      </p:sp>
      <p:sp>
        <p:nvSpPr>
          <p:cNvPr id="43021" name="Rectangle 21">
            <a:extLst>
              <a:ext uri="{FF2B5EF4-FFF2-40B4-BE49-F238E27FC236}">
                <a16:creationId xmlns:a16="http://schemas.microsoft.com/office/drawing/2014/main" id="{3A56B748-F065-4CEB-90F0-D9DEDA01F797}"/>
              </a:ext>
            </a:extLst>
          </p:cNvPr>
          <p:cNvSpPr>
            <a:spLocks noChangeArrowheads="1"/>
          </p:cNvSpPr>
          <p:nvPr/>
        </p:nvSpPr>
        <p:spPr bwMode="auto">
          <a:xfrm>
            <a:off x="2559051" y="4851400"/>
            <a:ext cx="2193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en-US" altLang="id-ID" sz="1400" dirty="0"/>
              <a:t>Export </a:t>
            </a:r>
            <a:r>
              <a:rPr lang="id-ID" altLang="id-ID" sz="1400" dirty="0"/>
              <a:t>7.200 ton</a:t>
            </a:r>
          </a:p>
          <a:p>
            <a:pPr>
              <a:spcBef>
                <a:spcPct val="0"/>
              </a:spcBef>
              <a:buSzPct val="120000"/>
              <a:buFont typeface="Wingdings" panose="05000000000000000000" pitchFamily="2" charset="2"/>
              <a:buChar char="§"/>
            </a:pPr>
            <a:r>
              <a:rPr lang="en-US" altLang="id-ID" sz="1400" dirty="0"/>
              <a:t>Import </a:t>
            </a:r>
            <a:r>
              <a:rPr lang="id-ID" altLang="id-ID" sz="1400" dirty="0"/>
              <a:t>1.200 ton  (2012)</a:t>
            </a:r>
            <a:endParaRPr lang="en-US" altLang="id-ID" sz="1400" dirty="0">
              <a:latin typeface="Arial" panose="020B0604020202020204" pitchFamily="34" charset="0"/>
            </a:endParaRPr>
          </a:p>
        </p:txBody>
      </p:sp>
      <p:sp>
        <p:nvSpPr>
          <p:cNvPr id="43022" name="Rectangle 31">
            <a:extLst>
              <a:ext uri="{FF2B5EF4-FFF2-40B4-BE49-F238E27FC236}">
                <a16:creationId xmlns:a16="http://schemas.microsoft.com/office/drawing/2014/main" id="{C3861F67-CE30-4447-BE6F-A4FF5D5AB495}"/>
              </a:ext>
            </a:extLst>
          </p:cNvPr>
          <p:cNvSpPr>
            <a:spLocks noChangeArrowheads="1"/>
          </p:cNvSpPr>
          <p:nvPr/>
        </p:nvSpPr>
        <p:spPr bwMode="auto">
          <a:xfrm>
            <a:off x="2559050" y="5857876"/>
            <a:ext cx="2273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id-ID" altLang="id-ID" sz="1400"/>
              <a:t>Stainless Steel:  </a:t>
            </a:r>
            <a:r>
              <a:rPr lang="en-US" altLang="id-ID" sz="1400"/>
              <a:t>0.6 </a:t>
            </a:r>
            <a:r>
              <a:rPr lang="id-ID" altLang="id-ID" sz="1400"/>
              <a:t>kg </a:t>
            </a:r>
          </a:p>
          <a:p>
            <a:pPr>
              <a:spcBef>
                <a:spcPct val="0"/>
              </a:spcBef>
              <a:buSzPct val="120000"/>
              <a:buFont typeface="Wingdings" panose="05000000000000000000" pitchFamily="2" charset="2"/>
              <a:buChar char="§"/>
            </a:pPr>
            <a:r>
              <a:rPr lang="id-ID" altLang="id-ID" sz="1400"/>
              <a:t>Target </a:t>
            </a:r>
            <a:r>
              <a:rPr lang="en-US" altLang="id-ID" sz="1400"/>
              <a:t>: 1.5</a:t>
            </a:r>
            <a:r>
              <a:rPr lang="id-ID" altLang="id-ID" sz="1400"/>
              <a:t> kg </a:t>
            </a:r>
            <a:r>
              <a:rPr lang="en-US" altLang="id-ID" sz="1400"/>
              <a:t>(</a:t>
            </a:r>
            <a:r>
              <a:rPr lang="id-ID" altLang="id-ID" sz="1400"/>
              <a:t>2025</a:t>
            </a:r>
            <a:r>
              <a:rPr lang="en-US" altLang="id-ID" sz="1400"/>
              <a:t>)</a:t>
            </a:r>
            <a:endParaRPr lang="en-US" altLang="id-ID" sz="1400">
              <a:latin typeface="Arial" panose="020B0604020202020204" pitchFamily="34" charset="0"/>
            </a:endParaRPr>
          </a:p>
        </p:txBody>
      </p:sp>
      <p:pic>
        <p:nvPicPr>
          <p:cNvPr id="43023" name="Picture 20">
            <a:extLst>
              <a:ext uri="{FF2B5EF4-FFF2-40B4-BE49-F238E27FC236}">
                <a16:creationId xmlns:a16="http://schemas.microsoft.com/office/drawing/2014/main" id="{344AC4BE-860C-4D20-845B-B7F24AD45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9"/>
            <a:ext cx="6413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6">
            <a:extLst>
              <a:ext uri="{FF2B5EF4-FFF2-40B4-BE49-F238E27FC236}">
                <a16:creationId xmlns:a16="http://schemas.microsoft.com/office/drawing/2014/main" id="{B7F9A368-E9F4-4DEC-8A58-CCDA4705A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3179763"/>
            <a:ext cx="5730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25">
            <a:extLst>
              <a:ext uri="{FF2B5EF4-FFF2-40B4-BE49-F238E27FC236}">
                <a16:creationId xmlns:a16="http://schemas.microsoft.com/office/drawing/2014/main" id="{70E36EFD-FD66-4937-B388-A3FAE52DE4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4867276"/>
            <a:ext cx="6667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30">
            <a:extLst>
              <a:ext uri="{FF2B5EF4-FFF2-40B4-BE49-F238E27FC236}">
                <a16:creationId xmlns:a16="http://schemas.microsoft.com/office/drawing/2014/main" id="{81EF1770-1681-463B-BD65-172DAAB312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5951" y="5921376"/>
            <a:ext cx="7223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Box 40">
            <a:extLst>
              <a:ext uri="{FF2B5EF4-FFF2-40B4-BE49-F238E27FC236}">
                <a16:creationId xmlns:a16="http://schemas.microsoft.com/office/drawing/2014/main" id="{EF41D347-1101-4ABC-8E27-BBA10B2CE574}"/>
              </a:ext>
            </a:extLst>
          </p:cNvPr>
          <p:cNvSpPr txBox="1">
            <a:spLocks noChangeArrowheads="1"/>
          </p:cNvSpPr>
          <p:nvPr/>
        </p:nvSpPr>
        <p:spPr bwMode="auto">
          <a:xfrm>
            <a:off x="5181600" y="809625"/>
            <a:ext cx="495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id-ID" sz="2000" dirty="0">
                <a:latin typeface="Arial" panose="020B0604020202020204" pitchFamily="34" charset="0"/>
                <a:ea typeface="MS PGothic" panose="020B0600070205080204" pitchFamily="34" charset="-128"/>
              </a:rPr>
              <a:t>INDUSTRIAL SECTOR</a:t>
            </a:r>
          </a:p>
        </p:txBody>
      </p:sp>
      <p:sp>
        <p:nvSpPr>
          <p:cNvPr id="43028" name="Rectangle 30">
            <a:extLst>
              <a:ext uri="{FF2B5EF4-FFF2-40B4-BE49-F238E27FC236}">
                <a16:creationId xmlns:a16="http://schemas.microsoft.com/office/drawing/2014/main" id="{62A64E13-42C9-4D34-9394-F33429F72F4D}"/>
              </a:ext>
            </a:extLst>
          </p:cNvPr>
          <p:cNvSpPr>
            <a:spLocks noChangeArrowheads="1"/>
          </p:cNvSpPr>
          <p:nvPr/>
        </p:nvSpPr>
        <p:spPr bwMode="auto">
          <a:xfrm>
            <a:off x="5164138" y="1501775"/>
            <a:ext cx="4946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en-US" altLang="id-ID" sz="1400" dirty="0"/>
              <a:t>AUTOMOTIVE</a:t>
            </a:r>
            <a:endParaRPr lang="id-ID" altLang="id-ID" sz="1400" dirty="0"/>
          </a:p>
          <a:p>
            <a:pPr>
              <a:spcBef>
                <a:spcPct val="0"/>
              </a:spcBef>
              <a:buSzPct val="120000"/>
              <a:buFont typeface="Wingdings" panose="05000000000000000000" pitchFamily="2" charset="2"/>
              <a:buChar char="§"/>
            </a:pPr>
            <a:r>
              <a:rPr lang="en-US" altLang="id-ID" sz="1400" dirty="0"/>
              <a:t>Consumption: 100.000 </a:t>
            </a:r>
            <a:r>
              <a:rPr lang="en-US" altLang="id-ID" sz="1400" dirty="0" err="1"/>
              <a:t>tpy</a:t>
            </a:r>
            <a:endParaRPr lang="id-ID" altLang="id-ID" sz="1400" dirty="0"/>
          </a:p>
          <a:p>
            <a:pPr>
              <a:spcBef>
                <a:spcPct val="0"/>
              </a:spcBef>
              <a:buSzPct val="120000"/>
              <a:buFont typeface="Wingdings" panose="05000000000000000000" pitchFamily="2" charset="2"/>
              <a:buChar char="§"/>
            </a:pPr>
            <a:r>
              <a:rPr lang="en-US" altLang="id-ID" sz="1400" dirty="0"/>
              <a:t>Growth 12% </a:t>
            </a:r>
            <a:r>
              <a:rPr lang="en-US" altLang="id-ID" sz="1400" dirty="0" err="1"/>
              <a:t>py</a:t>
            </a:r>
            <a:endParaRPr lang="en-US" altLang="id-ID" sz="1400" dirty="0">
              <a:latin typeface="Arial" panose="020B0604020202020204" pitchFamily="34" charset="0"/>
            </a:endParaRPr>
          </a:p>
        </p:txBody>
      </p:sp>
      <p:sp>
        <p:nvSpPr>
          <p:cNvPr id="43029" name="Rectangle 35">
            <a:extLst>
              <a:ext uri="{FF2B5EF4-FFF2-40B4-BE49-F238E27FC236}">
                <a16:creationId xmlns:a16="http://schemas.microsoft.com/office/drawing/2014/main" id="{A81BA81C-FE53-4C03-A380-B57A9B12666A}"/>
              </a:ext>
            </a:extLst>
          </p:cNvPr>
          <p:cNvSpPr>
            <a:spLocks noChangeArrowheads="1"/>
          </p:cNvSpPr>
          <p:nvPr/>
        </p:nvSpPr>
        <p:spPr bwMode="auto">
          <a:xfrm>
            <a:off x="5164138" y="4278314"/>
            <a:ext cx="494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en-US" altLang="id-ID" sz="1400" dirty="0"/>
              <a:t>Simple tools that requires </a:t>
            </a:r>
            <a:r>
              <a:rPr lang="en-US" altLang="id-ID" sz="1400" dirty="0" err="1"/>
              <a:t>sterilisation</a:t>
            </a:r>
            <a:endParaRPr lang="en-US" altLang="id-ID" sz="1400" dirty="0"/>
          </a:p>
          <a:p>
            <a:pPr>
              <a:spcBef>
                <a:spcPct val="0"/>
              </a:spcBef>
              <a:buSzPct val="120000"/>
              <a:buFont typeface="Wingdings" panose="05000000000000000000" pitchFamily="2" charset="2"/>
              <a:buChar char="§"/>
            </a:pPr>
            <a:r>
              <a:rPr lang="en-US" altLang="id-ID" sz="1400" dirty="0"/>
              <a:t>Growth </a:t>
            </a:r>
            <a:r>
              <a:rPr lang="id-ID" altLang="id-ID" sz="1400" dirty="0"/>
              <a:t> 10%</a:t>
            </a:r>
            <a:r>
              <a:rPr lang="en-US" altLang="id-ID" sz="1400" dirty="0"/>
              <a:t> </a:t>
            </a:r>
            <a:r>
              <a:rPr lang="en-US" altLang="id-ID" sz="1400" dirty="0" err="1"/>
              <a:t>py</a:t>
            </a:r>
            <a:endParaRPr lang="id-ID" altLang="id-ID" sz="1400" dirty="0"/>
          </a:p>
        </p:txBody>
      </p:sp>
      <p:sp>
        <p:nvSpPr>
          <p:cNvPr id="43030" name="Rectangle 33">
            <a:extLst>
              <a:ext uri="{FF2B5EF4-FFF2-40B4-BE49-F238E27FC236}">
                <a16:creationId xmlns:a16="http://schemas.microsoft.com/office/drawing/2014/main" id="{CCF8C994-FE3F-4B5B-8BB0-80910412C7C7}"/>
              </a:ext>
            </a:extLst>
          </p:cNvPr>
          <p:cNvSpPr>
            <a:spLocks noChangeArrowheads="1"/>
          </p:cNvSpPr>
          <p:nvPr/>
        </p:nvSpPr>
        <p:spPr bwMode="auto">
          <a:xfrm>
            <a:off x="5164138" y="2868614"/>
            <a:ext cx="4946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SzPct val="120000"/>
              <a:buFont typeface="Wingdings" panose="05000000000000000000" pitchFamily="2" charset="2"/>
              <a:buChar char="§"/>
            </a:pPr>
            <a:r>
              <a:rPr lang="en-US" altLang="id-ID" sz="1400" dirty="0"/>
              <a:t>Growth :  10%  </a:t>
            </a:r>
            <a:r>
              <a:rPr lang="en-US" altLang="id-ID" sz="1400" dirty="0" err="1"/>
              <a:t>py</a:t>
            </a:r>
            <a:endParaRPr lang="id-ID" altLang="id-ID" sz="1400" dirty="0"/>
          </a:p>
        </p:txBody>
      </p:sp>
      <p:sp>
        <p:nvSpPr>
          <p:cNvPr id="43" name="Rectangle 42">
            <a:extLst>
              <a:ext uri="{FF2B5EF4-FFF2-40B4-BE49-F238E27FC236}">
                <a16:creationId xmlns:a16="http://schemas.microsoft.com/office/drawing/2014/main" id="{480EEA0D-F96F-49CB-B58B-944B82CAD18E}"/>
              </a:ext>
            </a:extLst>
          </p:cNvPr>
          <p:cNvSpPr/>
          <p:nvPr/>
        </p:nvSpPr>
        <p:spPr>
          <a:xfrm>
            <a:off x="1708150" y="4341813"/>
            <a:ext cx="3124200" cy="5064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i="1" dirty="0">
                <a:solidFill>
                  <a:sysClr val="windowText" lastClr="000000"/>
                </a:solidFill>
              </a:rPr>
              <a:t>INTERMEDIATE &amp; DOWNSTREAM PRODUCTS</a:t>
            </a:r>
          </a:p>
        </p:txBody>
      </p:sp>
      <p:sp>
        <p:nvSpPr>
          <p:cNvPr id="27" name="Title 1">
            <a:extLst>
              <a:ext uri="{FF2B5EF4-FFF2-40B4-BE49-F238E27FC236}">
                <a16:creationId xmlns:a16="http://schemas.microsoft.com/office/drawing/2014/main" id="{31D5D4A8-AEBE-417F-A111-17983A146DE1}"/>
              </a:ext>
            </a:extLst>
          </p:cNvPr>
          <p:cNvSpPr txBox="1">
            <a:spLocks/>
          </p:cNvSpPr>
          <p:nvPr/>
        </p:nvSpPr>
        <p:spPr bwMode="gray">
          <a:xfrm>
            <a:off x="2016126" y="28575"/>
            <a:ext cx="8118475" cy="685800"/>
          </a:xfrm>
          <a:prstGeom prst="rect">
            <a:avLst/>
          </a:prstGeom>
          <a:noFill/>
          <a:ln w="9525">
            <a:noFill/>
            <a:miter lim="800000"/>
            <a:headEnd/>
            <a:tailEnd/>
          </a:ln>
        </p:spPr>
        <p:txBody>
          <a:bodyPr anchor="ctr"/>
          <a:lstStyle/>
          <a:p>
            <a:pPr algn="ctr">
              <a:defRPr/>
            </a:pPr>
            <a:r>
              <a:rPr lang="en-US" sz="2800" kern="0" dirty="0">
                <a:solidFill>
                  <a:srgbClr val="FFFFFF"/>
                </a:solidFill>
                <a:latin typeface="Segoe UI" pitchFamily="34" charset="0"/>
                <a:ea typeface="+mj-ea"/>
                <a:cs typeface="Segoe UI" pitchFamily="34" charset="0"/>
              </a:rPr>
              <a:t>GAMBARAN </a:t>
            </a:r>
            <a:r>
              <a:rPr lang="id-ID" sz="2800" kern="0" dirty="0">
                <a:solidFill>
                  <a:srgbClr val="FFFFFF"/>
                </a:solidFill>
                <a:latin typeface="Segoe UI" pitchFamily="34" charset="0"/>
                <a:ea typeface="+mj-ea"/>
                <a:cs typeface="Segoe UI" pitchFamily="34" charset="0"/>
              </a:rPr>
              <a:t>INDUSTRI NIKEL</a:t>
            </a:r>
            <a:endParaRPr lang="en-US" sz="2800" kern="0" dirty="0">
              <a:solidFill>
                <a:srgbClr val="FFFFFF"/>
              </a:solidFill>
              <a:latin typeface="Segoe UI" pitchFamily="34" charset="0"/>
              <a:ea typeface="+mj-ea"/>
              <a:cs typeface="Segoe UI" pitchFamily="34" charset="0"/>
            </a:endParaRPr>
          </a:p>
        </p:txBody>
      </p:sp>
      <p:sp>
        <p:nvSpPr>
          <p:cNvPr id="4" name="Rectangle 3">
            <a:extLst>
              <a:ext uri="{FF2B5EF4-FFF2-40B4-BE49-F238E27FC236}">
                <a16:creationId xmlns:a16="http://schemas.microsoft.com/office/drawing/2014/main" id="{6793F5EE-96FB-4C28-B40B-30BEFF2C8603}"/>
              </a:ext>
            </a:extLst>
          </p:cNvPr>
          <p:cNvSpPr/>
          <p:nvPr/>
        </p:nvSpPr>
        <p:spPr>
          <a:xfrm>
            <a:off x="6096000" y="5865814"/>
            <a:ext cx="6327227" cy="646331"/>
          </a:xfrm>
          <a:prstGeom prst="rect">
            <a:avLst/>
          </a:prstGeom>
        </p:spPr>
        <p:txBody>
          <a:bodyPr wrap="square">
            <a:spAutoFit/>
          </a:bodyPr>
          <a:lstStyle/>
          <a:p>
            <a:r>
              <a:rPr lang="en-US" altLang="id-ID" sz="1200" b="1" dirty="0">
                <a:latin typeface="Arial" panose="020B0604020202020204" pitchFamily="34" charset="0"/>
                <a:cs typeface="Arial" panose="020B0604020202020204" pitchFamily="34" charset="0"/>
              </a:rPr>
              <a:t>Source: DIREKTORAT</a:t>
            </a:r>
            <a:r>
              <a:rPr lang="id-ID" altLang="id-ID" sz="1200" b="1" dirty="0">
                <a:latin typeface="Arial" panose="020B0604020202020204" pitchFamily="34" charset="0"/>
                <a:cs typeface="Arial" panose="020B0604020202020204" pitchFamily="34" charset="0"/>
              </a:rPr>
              <a:t> </a:t>
            </a:r>
            <a:r>
              <a:rPr lang="en-US" altLang="id-ID" sz="1200" b="1" dirty="0">
                <a:latin typeface="Arial" panose="020B0604020202020204" pitchFamily="34" charset="0"/>
                <a:cs typeface="Arial" panose="020B0604020202020204" pitchFamily="34" charset="0"/>
              </a:rPr>
              <a:t> INDUSTRI LOGAM</a:t>
            </a:r>
            <a:br>
              <a:rPr lang="en-US" altLang="id-ID" sz="1200" b="1" dirty="0">
                <a:latin typeface="Arial" panose="020B0604020202020204" pitchFamily="34" charset="0"/>
                <a:cs typeface="Arial" panose="020B0604020202020204" pitchFamily="34" charset="0"/>
              </a:rPr>
            </a:br>
            <a:r>
              <a:rPr lang="en-US" altLang="id-ID" sz="1200" b="1" dirty="0">
                <a:latin typeface="Arial" panose="020B0604020202020204" pitchFamily="34" charset="0"/>
                <a:cs typeface="Arial" panose="020B0604020202020204" pitchFamily="34" charset="0"/>
              </a:rPr>
              <a:t>DITJEN INDUSTRI LOGAM MESIN ALAT TRANSPORTASI DAN ELEKTRONIKA</a:t>
            </a:r>
          </a:p>
          <a:p>
            <a:r>
              <a:rPr lang="en-US" sz="1200" b="1" dirty="0">
                <a:latin typeface="Arial" panose="020B0604020202020204" pitchFamily="34" charset="0"/>
                <a:cs typeface="Arial" panose="020B0604020202020204" pitchFamily="34" charset="0"/>
              </a:rPr>
              <a:t>MINISTRY OF INDUSTRY</a:t>
            </a:r>
            <a:endParaRPr lang="id-ID" sz="12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EBDE73-2816-49DD-B0D1-F957A0C8D607}"/>
              </a:ext>
            </a:extLst>
          </p:cNvPr>
          <p:cNvSpPr>
            <a:spLocks noGrp="1"/>
          </p:cNvSpPr>
          <p:nvPr>
            <p:ph type="ftr" sz="quarter" idx="11"/>
          </p:nvPr>
        </p:nvSpPr>
        <p:spPr/>
        <p:txBody>
          <a:bodyPr/>
          <a:lstStyle/>
          <a:p>
            <a:r>
              <a:rPr lang="id-ID"/>
              <a:t>6th International Slag Valorisation Symposium  |  Mechelen  |  02-04/04/2019</a:t>
            </a:r>
          </a:p>
        </p:txBody>
      </p:sp>
      <p:pic>
        <p:nvPicPr>
          <p:cNvPr id="4" name="Picture 3" descr="A close up of a map&#10;&#10;Description automatically generated">
            <a:extLst>
              <a:ext uri="{FF2B5EF4-FFF2-40B4-BE49-F238E27FC236}">
                <a16:creationId xmlns:a16="http://schemas.microsoft.com/office/drawing/2014/main" id="{3264A12A-35DB-403F-9B6C-A4B167CA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891" y="1057275"/>
            <a:ext cx="4028536" cy="4448175"/>
          </a:xfrm>
          <a:prstGeom prst="rect">
            <a:avLst/>
          </a:prstGeom>
        </p:spPr>
      </p:pic>
      <p:pic>
        <p:nvPicPr>
          <p:cNvPr id="5" name="Picture 4">
            <a:extLst>
              <a:ext uri="{FF2B5EF4-FFF2-40B4-BE49-F238E27FC236}">
                <a16:creationId xmlns:a16="http://schemas.microsoft.com/office/drawing/2014/main" id="{4185CF30-CAC5-437D-A62A-2D8919869894}"/>
              </a:ext>
            </a:extLst>
          </p:cNvPr>
          <p:cNvPicPr>
            <a:picLocks noChangeAspect="1"/>
          </p:cNvPicPr>
          <p:nvPr/>
        </p:nvPicPr>
        <p:blipFill>
          <a:blip r:embed="rId3"/>
          <a:stretch>
            <a:fillRect/>
          </a:stretch>
        </p:blipFill>
        <p:spPr>
          <a:xfrm>
            <a:off x="829573" y="1457325"/>
            <a:ext cx="5730716" cy="3600450"/>
          </a:xfrm>
          <a:prstGeom prst="rect">
            <a:avLst/>
          </a:prstGeom>
        </p:spPr>
      </p:pic>
    </p:spTree>
    <p:extLst>
      <p:ext uri="{BB962C8B-B14F-4D97-AF65-F5344CB8AC3E}">
        <p14:creationId xmlns:p14="http://schemas.microsoft.com/office/powerpoint/2010/main" val="300849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58937081-0AC1-4255-96A4-236DDE6020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1" y="4994276"/>
            <a:ext cx="16684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8">
            <a:extLst>
              <a:ext uri="{FF2B5EF4-FFF2-40B4-BE49-F238E27FC236}">
                <a16:creationId xmlns:a16="http://schemas.microsoft.com/office/drawing/2014/main" id="{A44418D4-E44F-49CE-A5E3-A2AF6C39077C}"/>
              </a:ext>
            </a:extLst>
          </p:cNvPr>
          <p:cNvSpPr>
            <a:spLocks noChangeArrowheads="1"/>
          </p:cNvSpPr>
          <p:nvPr/>
        </p:nvSpPr>
        <p:spPr bwMode="auto">
          <a:xfrm>
            <a:off x="2359123" y="889001"/>
            <a:ext cx="7239000" cy="148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6450" indent="-806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id-ID" sz="2000" b="1" dirty="0">
                <a:latin typeface="Cambria" panose="02040503050406030204" pitchFamily="18" charset="0"/>
                <a:ea typeface="MS Mincho" panose="02020609040205080304" pitchFamily="49" charset="-128"/>
                <a:cs typeface="Times New Roman" panose="02020603050405020304" pitchFamily="18" charset="0"/>
              </a:rPr>
              <a:t>Nickel slag production per year</a:t>
            </a:r>
            <a:endParaRPr lang="id-ID" altLang="id-ID" sz="2000" b="1" dirty="0">
              <a:latin typeface="Cambria" panose="02040503050406030204" pitchFamily="18" charset="0"/>
              <a:ea typeface="MS Mincho" panose="02020609040205080304" pitchFamily="49" charset="-128"/>
              <a:cs typeface="Times New Roman" panose="02020603050405020304" pitchFamily="18" charset="0"/>
            </a:endParaRPr>
          </a:p>
          <a:p>
            <a:pPr algn="ctr">
              <a:lnSpc>
                <a:spcPct val="115000"/>
              </a:lnSpc>
              <a:spcBef>
                <a:spcPct val="0"/>
              </a:spcBef>
              <a:buFontTx/>
              <a:buNone/>
            </a:pPr>
            <a:r>
              <a:rPr lang="en-US" altLang="id-ID" sz="2000" b="1" dirty="0">
                <a:latin typeface="Cambria" panose="02040503050406030204" pitchFamily="18" charset="0"/>
                <a:ea typeface="MS Mincho" panose="02020609040205080304" pitchFamily="49" charset="-128"/>
                <a:cs typeface="Times New Roman" panose="02020603050405020304" pitchFamily="18" charset="0"/>
              </a:rPr>
              <a:t> in some of ferronickel industry,</a:t>
            </a:r>
          </a:p>
          <a:p>
            <a:pPr algn="ctr">
              <a:lnSpc>
                <a:spcPct val="115000"/>
              </a:lnSpc>
              <a:spcBef>
                <a:spcPct val="0"/>
              </a:spcBef>
              <a:buFontTx/>
              <a:buNone/>
            </a:pPr>
            <a:r>
              <a:rPr lang="en-US" altLang="id-ID" sz="2000" b="1" dirty="0">
                <a:latin typeface="Cambria" panose="02040503050406030204" pitchFamily="18" charset="0"/>
                <a:ea typeface="MS Mincho" panose="02020609040205080304" pitchFamily="49" charset="-128"/>
                <a:cs typeface="Times New Roman" panose="02020603050405020304" pitchFamily="18" charset="0"/>
              </a:rPr>
              <a:t>Currently 15 smelters have been operating</a:t>
            </a:r>
          </a:p>
          <a:p>
            <a:pPr algn="ctr">
              <a:lnSpc>
                <a:spcPct val="115000"/>
              </a:lnSpc>
              <a:spcBef>
                <a:spcPct val="0"/>
              </a:spcBef>
              <a:buFontTx/>
              <a:buNone/>
            </a:pPr>
            <a:endParaRPr lang="en-US" altLang="id-ID" sz="2000" b="1" dirty="0">
              <a:ea typeface="MS Mincho" panose="02020609040205080304" pitchFamily="49" charset="-128"/>
              <a:cs typeface="Times New Roman" panose="02020603050405020304" pitchFamily="18" charset="0"/>
            </a:endParaRPr>
          </a:p>
        </p:txBody>
      </p:sp>
      <p:sp>
        <p:nvSpPr>
          <p:cNvPr id="58372" name="Text Box 60">
            <a:extLst>
              <a:ext uri="{FF2B5EF4-FFF2-40B4-BE49-F238E27FC236}">
                <a16:creationId xmlns:a16="http://schemas.microsoft.com/office/drawing/2014/main" id="{E881EAA4-94BB-41A9-B8D0-F93DAB6927C2}"/>
              </a:ext>
            </a:extLst>
          </p:cNvPr>
          <p:cNvSpPr txBox="1">
            <a:spLocks noChangeArrowheads="1"/>
          </p:cNvSpPr>
          <p:nvPr/>
        </p:nvSpPr>
        <p:spPr bwMode="auto">
          <a:xfrm>
            <a:off x="5627689" y="4859338"/>
            <a:ext cx="2792413" cy="1755775"/>
          </a:xfrm>
          <a:prstGeom prst="rect">
            <a:avLst/>
          </a:prstGeom>
          <a:solidFill>
            <a:srgbClr val="00206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i-FI" altLang="en-US" sz="3600" b="1" dirty="0">
                <a:latin typeface="Berlin Sans FB Demi" panose="020E0802020502020306" pitchFamily="34" charset="0"/>
                <a:cs typeface="Arial" panose="020B0604020202020204" pitchFamily="34" charset="0"/>
              </a:rPr>
              <a:t>Creation in A</a:t>
            </a:r>
            <a:r>
              <a:rPr lang="fi-FI" altLang="en-US" sz="3600" b="1" i="1" dirty="0">
                <a:latin typeface="Berlin Sans FB Demi" panose="020E0802020502020306" pitchFamily="34" charset="0"/>
                <a:cs typeface="Arial" panose="020B0604020202020204" pitchFamily="34" charset="0"/>
              </a:rPr>
              <a:t>d</a:t>
            </a:r>
            <a:r>
              <a:rPr lang="fi-FI" altLang="en-US" sz="3600" b="1" dirty="0">
                <a:latin typeface="Berlin Sans FB Demi" panose="020E0802020502020306" pitchFamily="34" charset="0"/>
                <a:cs typeface="Arial" panose="020B0604020202020204" pitchFamily="34" charset="0"/>
              </a:rPr>
              <a:t>ded Value</a:t>
            </a:r>
            <a:endParaRPr lang="en-US" altLang="en-US" sz="3600" b="1" dirty="0">
              <a:latin typeface="Cambria" panose="020405030504060302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A608FA87-7F37-48FF-B31E-C41388BDBA88}"/>
              </a:ext>
            </a:extLst>
          </p:cNvPr>
          <p:cNvGraphicFramePr>
            <a:graphicFrameLocks noGrp="1"/>
          </p:cNvGraphicFramePr>
          <p:nvPr>
            <p:extLst>
              <p:ext uri="{D42A27DB-BD31-4B8C-83A1-F6EECF244321}">
                <p14:modId xmlns:p14="http://schemas.microsoft.com/office/powerpoint/2010/main" val="3670224164"/>
              </p:ext>
            </p:extLst>
          </p:nvPr>
        </p:nvGraphicFramePr>
        <p:xfrm>
          <a:off x="2682875" y="2157368"/>
          <a:ext cx="6826250" cy="2520951"/>
        </p:xfrm>
        <a:graphic>
          <a:graphicData uri="http://schemas.openxmlformats.org/drawingml/2006/table">
            <a:tbl>
              <a:tblPr firstRow="1" firstCol="1" bandRow="1">
                <a:tableStyleId>{7DF18680-E054-41AD-8BC1-D1AEF772440D}</a:tableStyleId>
              </a:tblPr>
              <a:tblGrid>
                <a:gridCol w="589578">
                  <a:extLst>
                    <a:ext uri="{9D8B030D-6E8A-4147-A177-3AD203B41FA5}">
                      <a16:colId xmlns:a16="http://schemas.microsoft.com/office/drawing/2014/main" val="20000"/>
                    </a:ext>
                  </a:extLst>
                </a:gridCol>
                <a:gridCol w="4908679">
                  <a:extLst>
                    <a:ext uri="{9D8B030D-6E8A-4147-A177-3AD203B41FA5}">
                      <a16:colId xmlns:a16="http://schemas.microsoft.com/office/drawing/2014/main" val="20001"/>
                    </a:ext>
                  </a:extLst>
                </a:gridCol>
                <a:gridCol w="1327993">
                  <a:extLst>
                    <a:ext uri="{9D8B030D-6E8A-4147-A177-3AD203B41FA5}">
                      <a16:colId xmlns:a16="http://schemas.microsoft.com/office/drawing/2014/main" val="20002"/>
                    </a:ext>
                  </a:extLst>
                </a:gridCol>
              </a:tblGrid>
              <a:tr h="623670">
                <a:tc rowSpan="2">
                  <a:txBody>
                    <a:bodyPr/>
                    <a:lstStyle/>
                    <a:p>
                      <a:pPr marL="0" marR="0" algn="ctr">
                        <a:lnSpc>
                          <a:spcPct val="115000"/>
                        </a:lnSpc>
                        <a:spcBef>
                          <a:spcPts val="0"/>
                        </a:spcBef>
                        <a:spcAft>
                          <a:spcPts val="0"/>
                        </a:spcAft>
                      </a:pPr>
                      <a:r>
                        <a:rPr lang="en-US" sz="1600" dirty="0">
                          <a:effectLst/>
                        </a:rPr>
                        <a:t>No</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rowSpan="2">
                  <a:txBody>
                    <a:bodyPr/>
                    <a:lstStyle/>
                    <a:p>
                      <a:pPr marL="0" marR="0" algn="ctr">
                        <a:lnSpc>
                          <a:spcPct val="115000"/>
                        </a:lnSpc>
                        <a:spcBef>
                          <a:spcPts val="0"/>
                        </a:spcBef>
                        <a:spcAft>
                          <a:spcPts val="0"/>
                        </a:spcAft>
                      </a:pPr>
                      <a:r>
                        <a:rPr lang="en-US" sz="1600" dirty="0">
                          <a:effectLst/>
                        </a:rPr>
                        <a:t>Company name</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gn="ctr">
                        <a:lnSpc>
                          <a:spcPct val="115000"/>
                        </a:lnSpc>
                        <a:spcBef>
                          <a:spcPts val="0"/>
                        </a:spcBef>
                        <a:spcAft>
                          <a:spcPts val="0"/>
                        </a:spcAft>
                      </a:pPr>
                      <a:r>
                        <a:rPr lang="en-US" sz="1600" dirty="0">
                          <a:effectLst/>
                        </a:rPr>
                        <a:t>Ni </a:t>
                      </a:r>
                      <a:r>
                        <a:rPr lang="en-US" sz="1600" dirty="0" err="1">
                          <a:effectLst/>
                        </a:rPr>
                        <a:t>sla</a:t>
                      </a:r>
                      <a:r>
                        <a:rPr lang="en-US" sz="1600" dirty="0">
                          <a:effectLst/>
                        </a:rPr>
                        <a:t> g produced</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0"/>
                  </a:ext>
                </a:extLst>
              </a:tr>
              <a:tr h="31183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dirty="0" err="1">
                          <a:effectLst/>
                        </a:rPr>
                        <a:t>Tonnes</a:t>
                      </a:r>
                      <a:r>
                        <a:rPr lang="en-US" sz="1600" dirty="0">
                          <a:effectLst/>
                        </a:rPr>
                        <a:t>/year</a:t>
                      </a:r>
                      <a:endParaRPr lang="en-US" sz="1600" b="1"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1"/>
                  </a:ext>
                </a:extLst>
              </a:tr>
              <a:tr h="337539">
                <a:tc>
                  <a:txBody>
                    <a:bodyPr/>
                    <a:lstStyle/>
                    <a:p>
                      <a:pPr marL="0" marR="0" algn="ctr">
                        <a:lnSpc>
                          <a:spcPct val="115000"/>
                        </a:lnSpc>
                        <a:spcBef>
                          <a:spcPts val="0"/>
                        </a:spcBef>
                        <a:spcAft>
                          <a:spcPts val="0"/>
                        </a:spcAft>
                      </a:pPr>
                      <a:r>
                        <a:rPr lang="en-US" sz="1600" dirty="0">
                          <a:effectLst/>
                        </a:rPr>
                        <a:t>1</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nSpc>
                          <a:spcPct val="115000"/>
                        </a:lnSpc>
                        <a:spcBef>
                          <a:spcPts val="0"/>
                        </a:spcBef>
                        <a:spcAft>
                          <a:spcPts val="0"/>
                        </a:spcAft>
                      </a:pPr>
                      <a:r>
                        <a:rPr lang="en-US" sz="1600" dirty="0">
                          <a:effectLst/>
                        </a:rPr>
                        <a:t>PT </a:t>
                      </a:r>
                      <a:r>
                        <a:rPr lang="en-US" sz="1600" dirty="0" err="1">
                          <a:effectLst/>
                        </a:rPr>
                        <a:t>Trimegah</a:t>
                      </a:r>
                      <a:r>
                        <a:rPr lang="en-US" sz="1600" dirty="0">
                          <a:effectLst/>
                        </a:rPr>
                        <a:t> </a:t>
                      </a:r>
                      <a:r>
                        <a:rPr lang="en-US" sz="1600" dirty="0" err="1">
                          <a:effectLst/>
                        </a:rPr>
                        <a:t>Bangun</a:t>
                      </a:r>
                      <a:r>
                        <a:rPr lang="en-US" sz="1600" dirty="0">
                          <a:effectLst/>
                        </a:rPr>
                        <a:t> </a:t>
                      </a:r>
                      <a:r>
                        <a:rPr lang="en-US" sz="1600" dirty="0" err="1">
                          <a:effectLst/>
                        </a:rPr>
                        <a:t>Persada</a:t>
                      </a:r>
                      <a:r>
                        <a:rPr lang="en-US" sz="1600" dirty="0">
                          <a:effectLst/>
                        </a:rPr>
                        <a:t> (PT TBP)</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gn="ctr">
                        <a:lnSpc>
                          <a:spcPct val="115000"/>
                        </a:lnSpc>
                        <a:spcBef>
                          <a:spcPts val="0"/>
                        </a:spcBef>
                        <a:spcAft>
                          <a:spcPts val="0"/>
                        </a:spcAft>
                      </a:pPr>
                      <a:r>
                        <a:rPr lang="de-DE" sz="1600" dirty="0">
                          <a:effectLst/>
                        </a:rPr>
                        <a:t>1.000.000</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2"/>
                  </a:ext>
                </a:extLst>
              </a:tr>
              <a:tr h="312118">
                <a:tc>
                  <a:txBody>
                    <a:bodyPr/>
                    <a:lstStyle/>
                    <a:p>
                      <a:pPr marL="0" marR="0" algn="ctr">
                        <a:lnSpc>
                          <a:spcPct val="115000"/>
                        </a:lnSpc>
                        <a:spcBef>
                          <a:spcPts val="0"/>
                        </a:spcBef>
                        <a:spcAft>
                          <a:spcPts val="0"/>
                        </a:spcAft>
                      </a:pPr>
                      <a:r>
                        <a:rPr lang="en-US" sz="1600" dirty="0">
                          <a:effectLst/>
                        </a:rPr>
                        <a:t>2</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nSpc>
                          <a:spcPct val="115000"/>
                        </a:lnSpc>
                        <a:spcBef>
                          <a:spcPts val="0"/>
                        </a:spcBef>
                        <a:spcAft>
                          <a:spcPts val="0"/>
                        </a:spcAft>
                      </a:pPr>
                      <a:r>
                        <a:rPr lang="en-US" sz="1600">
                          <a:effectLst/>
                        </a:rPr>
                        <a:t>PT Aneka Tambang (PT Antam,Tbk)</a:t>
                      </a:r>
                      <a:endParaRPr lang="en-US" sz="160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gn="ctr">
                        <a:lnSpc>
                          <a:spcPct val="115000"/>
                        </a:lnSpc>
                        <a:spcBef>
                          <a:spcPts val="0"/>
                        </a:spcBef>
                        <a:spcAft>
                          <a:spcPts val="0"/>
                        </a:spcAft>
                      </a:pPr>
                      <a:r>
                        <a:rPr lang="de-DE" sz="1600" dirty="0">
                          <a:effectLst/>
                        </a:rPr>
                        <a:t>1.000.000</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3"/>
                  </a:ext>
                </a:extLst>
              </a:tr>
              <a:tr h="623670">
                <a:tc>
                  <a:txBody>
                    <a:bodyPr/>
                    <a:lstStyle/>
                    <a:p>
                      <a:pPr marL="0" marR="0" algn="ctr">
                        <a:lnSpc>
                          <a:spcPct val="115000"/>
                        </a:lnSpc>
                        <a:spcBef>
                          <a:spcPts val="0"/>
                        </a:spcBef>
                        <a:spcAft>
                          <a:spcPts val="0"/>
                        </a:spcAft>
                      </a:pPr>
                      <a:r>
                        <a:rPr lang="en-US" sz="1600" dirty="0">
                          <a:effectLst/>
                        </a:rPr>
                        <a:t>3</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nSpc>
                          <a:spcPct val="115000"/>
                        </a:lnSpc>
                        <a:spcBef>
                          <a:spcPts val="0"/>
                        </a:spcBef>
                        <a:spcAft>
                          <a:spcPts val="0"/>
                        </a:spcAft>
                      </a:pPr>
                      <a:r>
                        <a:rPr lang="en-US" sz="1600">
                          <a:effectLst/>
                        </a:rPr>
                        <a:t>PT Indonesia Morowali Industrial Park (PT IMIP)</a:t>
                      </a:r>
                      <a:endParaRPr lang="en-US" sz="160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gn="ctr">
                        <a:lnSpc>
                          <a:spcPct val="115000"/>
                        </a:lnSpc>
                        <a:spcBef>
                          <a:spcPts val="0"/>
                        </a:spcBef>
                        <a:spcAft>
                          <a:spcPts val="0"/>
                        </a:spcAft>
                      </a:pPr>
                      <a:r>
                        <a:rPr lang="en-US" sz="1600" dirty="0">
                          <a:effectLst/>
                        </a:rPr>
                        <a:t>7.000.000</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4"/>
                  </a:ext>
                </a:extLst>
              </a:tr>
              <a:tr h="312118">
                <a:tc>
                  <a:txBody>
                    <a:bodyPr/>
                    <a:lstStyle/>
                    <a:p>
                      <a:pPr marL="0" marR="0" algn="ctr">
                        <a:lnSpc>
                          <a:spcPct val="115000"/>
                        </a:lnSpc>
                        <a:spcBef>
                          <a:spcPts val="0"/>
                        </a:spcBef>
                        <a:spcAft>
                          <a:spcPts val="0"/>
                        </a:spcAft>
                      </a:pPr>
                      <a:r>
                        <a:rPr lang="en-US" sz="1600" dirty="0">
                          <a:effectLst/>
                        </a:rPr>
                        <a:t>4</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nSpc>
                          <a:spcPct val="115000"/>
                        </a:lnSpc>
                        <a:spcBef>
                          <a:spcPts val="0"/>
                        </a:spcBef>
                        <a:spcAft>
                          <a:spcPts val="0"/>
                        </a:spcAft>
                      </a:pPr>
                      <a:r>
                        <a:rPr lang="en-US" sz="1600">
                          <a:effectLst/>
                        </a:rPr>
                        <a:t>PT Virtue Dragon Indonesia  (PT VDI)</a:t>
                      </a:r>
                      <a:endParaRPr lang="en-US" sz="160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tc>
                  <a:txBody>
                    <a:bodyPr/>
                    <a:lstStyle/>
                    <a:p>
                      <a:pPr marL="0" marR="0" algn="ctr">
                        <a:lnSpc>
                          <a:spcPct val="115000"/>
                        </a:lnSpc>
                        <a:spcBef>
                          <a:spcPts val="0"/>
                        </a:spcBef>
                        <a:spcAft>
                          <a:spcPts val="0"/>
                        </a:spcAft>
                      </a:pPr>
                      <a:r>
                        <a:rPr lang="en-US" sz="1600" dirty="0">
                          <a:effectLst/>
                        </a:rPr>
                        <a:t>4.000.000</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68586" marR="68586" marT="0" marB="0" anchor="ctr"/>
                </a:tc>
                <a:extLst>
                  <a:ext uri="{0D108BD9-81ED-4DB2-BD59-A6C34878D82A}">
                    <a16:rowId xmlns:a16="http://schemas.microsoft.com/office/drawing/2014/main" val="10005"/>
                  </a:ext>
                </a:extLst>
              </a:tr>
            </a:tbl>
          </a:graphicData>
        </a:graphic>
      </p:graphicFrame>
      <p:sp>
        <p:nvSpPr>
          <p:cNvPr id="12" name="Striped Right Arrow 11">
            <a:extLst>
              <a:ext uri="{FF2B5EF4-FFF2-40B4-BE49-F238E27FC236}">
                <a16:creationId xmlns:a16="http://schemas.microsoft.com/office/drawing/2014/main" id="{47B13B3E-C417-4FDA-B779-6FA28AA3AA1B}"/>
              </a:ext>
            </a:extLst>
          </p:cNvPr>
          <p:cNvSpPr/>
          <p:nvPr/>
        </p:nvSpPr>
        <p:spPr>
          <a:xfrm rot="10800000">
            <a:off x="4256089" y="5400677"/>
            <a:ext cx="1260475" cy="10525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DC96-7A5E-438E-ACE2-88C6358B602C}"/>
              </a:ext>
            </a:extLst>
          </p:cNvPr>
          <p:cNvSpPr>
            <a:spLocks noGrp="1"/>
          </p:cNvSpPr>
          <p:nvPr>
            <p:ph type="title"/>
          </p:nvPr>
        </p:nvSpPr>
        <p:spPr>
          <a:xfrm>
            <a:off x="655320" y="365125"/>
            <a:ext cx="5120114" cy="1692794"/>
          </a:xfrm>
        </p:spPr>
        <p:txBody>
          <a:bodyPr>
            <a:normAutofit/>
          </a:bodyPr>
          <a:lstStyle/>
          <a:p>
            <a:r>
              <a:rPr lang="en-US"/>
              <a:t>GROWTH JAVA INDUSTRY</a:t>
            </a:r>
            <a:endParaRPr lang="id-ID"/>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5135CD-A157-44EB-AEA9-F428978EC4D6}"/>
              </a:ext>
            </a:extLst>
          </p:cNvPr>
          <p:cNvSpPr>
            <a:spLocks noGrp="1"/>
          </p:cNvSpPr>
          <p:nvPr>
            <p:ph idx="1"/>
          </p:nvPr>
        </p:nvSpPr>
        <p:spPr>
          <a:xfrm>
            <a:off x="655321" y="2575034"/>
            <a:ext cx="5120113" cy="3462228"/>
          </a:xfrm>
        </p:spPr>
        <p:txBody>
          <a:bodyPr>
            <a:normAutofit/>
          </a:bodyPr>
          <a:lstStyle/>
          <a:p>
            <a:r>
              <a:rPr lang="en-GB" sz="1500" dirty="0"/>
              <a:t>Slag used throughout this experiment was ground granulated blast furnace slag (GGBFS) supplied by one of Ni smelting industries in Indonesia. </a:t>
            </a:r>
          </a:p>
          <a:p>
            <a:r>
              <a:rPr lang="en-GB" sz="1500" dirty="0"/>
              <a:t>This company produced 360,000 TPY ground granulated blast furnace slag (GGBFS) and 300,000 TPY of slag from electric furnace. </a:t>
            </a:r>
          </a:p>
          <a:p>
            <a:r>
              <a:rPr lang="en-GB" sz="1500" dirty="0"/>
              <a:t>This company is 1 of 15 Ni smelters operating in Indonesia</a:t>
            </a:r>
          </a:p>
          <a:p>
            <a:r>
              <a:rPr lang="en-GB" sz="1500" dirty="0"/>
              <a:t>They already obtained a government permit for GGBFS valorisation, however, only 10% of the capacity is consumed. </a:t>
            </a:r>
          </a:p>
          <a:p>
            <a:r>
              <a:rPr lang="en-GB" sz="1500" dirty="0"/>
              <a:t>Consumers of this GGBFS includes Portland cement industry, ready-mix concrete, precast concrete, and mortar industry. </a:t>
            </a:r>
          </a:p>
          <a:p>
            <a:r>
              <a:rPr lang="en-GB" sz="1500" dirty="0"/>
              <a:t>To increase the consumption, GGBFS will be used as the main solid precursor for inorganic polymer. </a:t>
            </a:r>
            <a:endParaRPr lang="id-ID" sz="1500" dirty="0"/>
          </a:p>
          <a:p>
            <a:endParaRPr lang="id-ID" sz="1500" dirty="0"/>
          </a:p>
        </p:txBody>
      </p:sp>
      <p:sp>
        <p:nvSpPr>
          <p:cNvPr id="4" name="Footer Placeholder 3">
            <a:extLst>
              <a:ext uri="{FF2B5EF4-FFF2-40B4-BE49-F238E27FC236}">
                <a16:creationId xmlns:a16="http://schemas.microsoft.com/office/drawing/2014/main" id="{315269C2-4EF2-4CEE-BA11-71C2B6F04EBA}"/>
              </a:ext>
            </a:extLst>
          </p:cNvPr>
          <p:cNvSpPr>
            <a:spLocks noGrp="1"/>
          </p:cNvSpPr>
          <p:nvPr>
            <p:ph type="ftr" sz="quarter" idx="11"/>
          </p:nvPr>
        </p:nvSpPr>
        <p:spPr>
          <a:xfrm>
            <a:off x="655320" y="6356350"/>
            <a:ext cx="4114800" cy="365125"/>
          </a:xfrm>
        </p:spPr>
        <p:txBody>
          <a:bodyPr>
            <a:normAutofit/>
          </a:bodyPr>
          <a:lstStyle/>
          <a:p>
            <a:pPr algn="l">
              <a:lnSpc>
                <a:spcPct val="90000"/>
              </a:lnSpc>
              <a:spcAft>
                <a:spcPts val="600"/>
              </a:spcAft>
            </a:pPr>
            <a:r>
              <a:rPr lang="id-ID" sz="900"/>
              <a:t>6th International Slag Valorisation Symposium  |  Mechelen  |  02-04/04/2019</a:t>
            </a:r>
          </a:p>
        </p:txBody>
      </p:sp>
      <p:pic>
        <p:nvPicPr>
          <p:cNvPr id="5" name="Picture 4">
            <a:extLst>
              <a:ext uri="{FF2B5EF4-FFF2-40B4-BE49-F238E27FC236}">
                <a16:creationId xmlns:a16="http://schemas.microsoft.com/office/drawing/2014/main" id="{00A4CB30-392F-4B59-A390-02BEC5E6BAC4}"/>
              </a:ext>
            </a:extLst>
          </p:cNvPr>
          <p:cNvPicPr>
            <a:picLocks noChangeAspect="1"/>
          </p:cNvPicPr>
          <p:nvPr/>
        </p:nvPicPr>
        <p:blipFill rotWithShape="1">
          <a:blip r:embed="rId2">
            <a:extLst>
              <a:ext uri="{28A0092B-C50C-407E-A947-70E740481C1C}">
                <a14:useLocalDpi xmlns:a14="http://schemas.microsoft.com/office/drawing/2010/main" val="0"/>
              </a:ext>
            </a:extLst>
          </a:blip>
          <a:srcRect l="21884" r="3715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95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A4CA-E133-43A3-A529-3B5E32D682A0}"/>
              </a:ext>
            </a:extLst>
          </p:cNvPr>
          <p:cNvSpPr>
            <a:spLocks noGrp="1"/>
          </p:cNvSpPr>
          <p:nvPr>
            <p:ph type="title"/>
          </p:nvPr>
        </p:nvSpPr>
        <p:spPr/>
        <p:txBody>
          <a:bodyPr/>
          <a:lstStyle/>
          <a:p>
            <a:r>
              <a:rPr lang="en-GB" b="1" dirty="0"/>
              <a:t>Slag characterization</a:t>
            </a:r>
            <a:endParaRPr lang="id-ID" dirty="0"/>
          </a:p>
        </p:txBody>
      </p:sp>
      <p:sp>
        <p:nvSpPr>
          <p:cNvPr id="4" name="Footer Placeholder 3">
            <a:extLst>
              <a:ext uri="{FF2B5EF4-FFF2-40B4-BE49-F238E27FC236}">
                <a16:creationId xmlns:a16="http://schemas.microsoft.com/office/drawing/2014/main" id="{5D205FCF-1B24-4E57-9644-68D4DBD37DC6}"/>
              </a:ext>
            </a:extLst>
          </p:cNvPr>
          <p:cNvSpPr>
            <a:spLocks noGrp="1"/>
          </p:cNvSpPr>
          <p:nvPr>
            <p:ph type="ftr" sz="quarter" idx="11"/>
          </p:nvPr>
        </p:nvSpPr>
        <p:spPr/>
        <p:txBody>
          <a:bodyPr/>
          <a:lstStyle/>
          <a:p>
            <a:r>
              <a:rPr lang="id-ID"/>
              <a:t>6th International Slag Valorisation Symposium  |  Mechelen  |  02-04/04/2019</a:t>
            </a:r>
          </a:p>
        </p:txBody>
      </p:sp>
      <p:pic>
        <p:nvPicPr>
          <p:cNvPr id="8" name="Picture 7">
            <a:extLst>
              <a:ext uri="{FF2B5EF4-FFF2-40B4-BE49-F238E27FC236}">
                <a16:creationId xmlns:a16="http://schemas.microsoft.com/office/drawing/2014/main" id="{CE2725CA-E602-4DD5-BF45-74329E38EBF4}"/>
              </a:ext>
            </a:extLst>
          </p:cNvPr>
          <p:cNvPicPr>
            <a:picLocks noChangeAspect="1"/>
          </p:cNvPicPr>
          <p:nvPr/>
        </p:nvPicPr>
        <p:blipFill>
          <a:blip r:embed="rId2"/>
          <a:stretch>
            <a:fillRect/>
          </a:stretch>
        </p:blipFill>
        <p:spPr>
          <a:xfrm>
            <a:off x="5763384" y="3512581"/>
            <a:ext cx="7513400" cy="2843769"/>
          </a:xfrm>
          <a:prstGeom prst="rect">
            <a:avLst/>
          </a:prstGeom>
        </p:spPr>
      </p:pic>
      <p:pic>
        <p:nvPicPr>
          <p:cNvPr id="11" name="Content Placeholder 10">
            <a:extLst>
              <a:ext uri="{FF2B5EF4-FFF2-40B4-BE49-F238E27FC236}">
                <a16:creationId xmlns:a16="http://schemas.microsoft.com/office/drawing/2014/main" id="{0D07F89B-5A15-40B7-AFB8-8C37E445EF8F}"/>
              </a:ext>
            </a:extLst>
          </p:cNvPr>
          <p:cNvPicPr>
            <a:picLocks noGrp="1" noChangeAspect="1"/>
          </p:cNvPicPr>
          <p:nvPr>
            <p:ph idx="1"/>
          </p:nvPr>
        </p:nvPicPr>
        <p:blipFill>
          <a:blip r:embed="rId3"/>
          <a:stretch>
            <a:fillRect/>
          </a:stretch>
        </p:blipFill>
        <p:spPr>
          <a:xfrm>
            <a:off x="495152" y="1185823"/>
            <a:ext cx="6188064" cy="5675393"/>
          </a:xfrm>
          <a:prstGeom prst="rect">
            <a:avLst/>
          </a:prstGeom>
        </p:spPr>
      </p:pic>
      <p:pic>
        <p:nvPicPr>
          <p:cNvPr id="12" name="Picture 11">
            <a:extLst>
              <a:ext uri="{FF2B5EF4-FFF2-40B4-BE49-F238E27FC236}">
                <a16:creationId xmlns:a16="http://schemas.microsoft.com/office/drawing/2014/main" id="{88B6D25F-B860-4DED-8651-07DB83C0B54A}"/>
              </a:ext>
            </a:extLst>
          </p:cNvPr>
          <p:cNvPicPr>
            <a:picLocks noChangeAspect="1"/>
          </p:cNvPicPr>
          <p:nvPr/>
        </p:nvPicPr>
        <p:blipFill>
          <a:blip r:embed="rId4"/>
          <a:stretch>
            <a:fillRect/>
          </a:stretch>
        </p:blipFill>
        <p:spPr>
          <a:xfrm>
            <a:off x="6576848" y="365125"/>
            <a:ext cx="5226368" cy="2800549"/>
          </a:xfrm>
          <a:prstGeom prst="rect">
            <a:avLst/>
          </a:prstGeom>
        </p:spPr>
      </p:pic>
    </p:spTree>
    <p:extLst>
      <p:ext uri="{BB962C8B-B14F-4D97-AF65-F5344CB8AC3E}">
        <p14:creationId xmlns:p14="http://schemas.microsoft.com/office/powerpoint/2010/main" val="180101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FA13B5-0921-465B-BE33-8FB43E433572}"/>
              </a:ext>
            </a:extLst>
          </p:cNvPr>
          <p:cNvSpPr>
            <a:spLocks noGrp="1"/>
          </p:cNvSpPr>
          <p:nvPr>
            <p:ph type="ftr" sz="quarter" idx="11"/>
          </p:nvPr>
        </p:nvSpPr>
        <p:spPr/>
        <p:txBody>
          <a:bodyPr/>
          <a:lstStyle/>
          <a:p>
            <a:r>
              <a:rPr lang="id-ID"/>
              <a:t>6th International Slag Valorisation Symposium  |  Mechelen  |  02-04/04/2019</a:t>
            </a:r>
          </a:p>
        </p:txBody>
      </p:sp>
      <p:sp>
        <p:nvSpPr>
          <p:cNvPr id="2" name="Title 1">
            <a:extLst>
              <a:ext uri="{FF2B5EF4-FFF2-40B4-BE49-F238E27FC236}">
                <a16:creationId xmlns:a16="http://schemas.microsoft.com/office/drawing/2014/main" id="{4E5FA554-E746-465F-80BE-EF8434AF84B8}"/>
              </a:ext>
            </a:extLst>
          </p:cNvPr>
          <p:cNvSpPr>
            <a:spLocks noGrp="1"/>
          </p:cNvSpPr>
          <p:nvPr>
            <p:ph type="title" idx="4294967295"/>
          </p:nvPr>
        </p:nvSpPr>
        <p:spPr>
          <a:xfrm>
            <a:off x="748862" y="325711"/>
            <a:ext cx="10515600" cy="1325563"/>
          </a:xfrm>
        </p:spPr>
        <p:txBody>
          <a:bodyPr/>
          <a:lstStyle/>
          <a:p>
            <a:r>
              <a:rPr lang="en-GB" b="1" dirty="0" err="1"/>
              <a:t>Geopolymerisation</a:t>
            </a:r>
            <a:r>
              <a:rPr lang="en-GB" b="1" dirty="0"/>
              <a:t> of Ni GGBFS</a:t>
            </a:r>
            <a:endParaRPr lang="id-ID" dirty="0"/>
          </a:p>
        </p:txBody>
      </p:sp>
      <p:pic>
        <p:nvPicPr>
          <p:cNvPr id="6" name="Picture 5">
            <a:extLst>
              <a:ext uri="{FF2B5EF4-FFF2-40B4-BE49-F238E27FC236}">
                <a16:creationId xmlns:a16="http://schemas.microsoft.com/office/drawing/2014/main" id="{AC151A93-8AAB-45F6-B32E-EB21588E6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662" y="1537165"/>
            <a:ext cx="5063362" cy="3797522"/>
          </a:xfrm>
          <a:prstGeom prst="rect">
            <a:avLst/>
          </a:prstGeom>
        </p:spPr>
      </p:pic>
      <p:pic>
        <p:nvPicPr>
          <p:cNvPr id="9" name="Picture 8">
            <a:extLst>
              <a:ext uri="{FF2B5EF4-FFF2-40B4-BE49-F238E27FC236}">
                <a16:creationId xmlns:a16="http://schemas.microsoft.com/office/drawing/2014/main" id="{E16BC7E5-6DA4-4DC4-A1A8-87F54CABCE71}"/>
              </a:ext>
            </a:extLst>
          </p:cNvPr>
          <p:cNvPicPr>
            <a:picLocks noChangeAspect="1"/>
          </p:cNvPicPr>
          <p:nvPr/>
        </p:nvPicPr>
        <p:blipFill>
          <a:blip r:embed="rId3"/>
          <a:stretch>
            <a:fillRect/>
          </a:stretch>
        </p:blipFill>
        <p:spPr>
          <a:xfrm>
            <a:off x="994530" y="1537165"/>
            <a:ext cx="2638632" cy="2529105"/>
          </a:xfrm>
          <a:prstGeom prst="rect">
            <a:avLst/>
          </a:prstGeom>
        </p:spPr>
      </p:pic>
      <p:sp>
        <p:nvSpPr>
          <p:cNvPr id="10" name="Rectangle 9">
            <a:extLst>
              <a:ext uri="{FF2B5EF4-FFF2-40B4-BE49-F238E27FC236}">
                <a16:creationId xmlns:a16="http://schemas.microsoft.com/office/drawing/2014/main" id="{AF4B4799-07BA-4980-8919-B28F991C9429}"/>
              </a:ext>
            </a:extLst>
          </p:cNvPr>
          <p:cNvSpPr/>
          <p:nvPr/>
        </p:nvSpPr>
        <p:spPr>
          <a:xfrm>
            <a:off x="994530" y="4193656"/>
            <a:ext cx="4315810" cy="646331"/>
          </a:xfrm>
          <a:prstGeom prst="rect">
            <a:avLst/>
          </a:prstGeom>
        </p:spPr>
        <p:txBody>
          <a:bodyPr wrap="square">
            <a:spAutoFit/>
          </a:bodyPr>
          <a:lstStyle/>
          <a:p>
            <a:r>
              <a:rPr lang="en-GB" b="1" dirty="0">
                <a:latin typeface="Calibri" panose="020F0502020204030204" pitchFamily="34" charset="0"/>
                <a:ea typeface="Times New Roman" panose="02020603050405020304" pitchFamily="18" charset="0"/>
              </a:rPr>
              <a:t>Figure 3:</a:t>
            </a:r>
            <a:r>
              <a:rPr lang="en-GB" dirty="0">
                <a:latin typeface="Calibri" panose="020F0502020204030204" pitchFamily="34" charset="0"/>
                <a:ea typeface="Times New Roman" panose="02020603050405020304" pitchFamily="18" charset="0"/>
              </a:rPr>
              <a:t> Compressive strength of geopolymer mortar cured for 24 hours</a:t>
            </a:r>
            <a:endParaRPr lang="id-ID" dirty="0"/>
          </a:p>
        </p:txBody>
      </p:sp>
      <p:sp>
        <p:nvSpPr>
          <p:cNvPr id="11" name="Rectangle 10">
            <a:extLst>
              <a:ext uri="{FF2B5EF4-FFF2-40B4-BE49-F238E27FC236}">
                <a16:creationId xmlns:a16="http://schemas.microsoft.com/office/drawing/2014/main" id="{FAB14178-FE5F-466F-8B6E-F567FAC06F77}"/>
              </a:ext>
            </a:extLst>
          </p:cNvPr>
          <p:cNvSpPr/>
          <p:nvPr/>
        </p:nvSpPr>
        <p:spPr>
          <a:xfrm>
            <a:off x="462455" y="4998004"/>
            <a:ext cx="6096000" cy="1200329"/>
          </a:xfrm>
          <a:prstGeom prst="rect">
            <a:avLst/>
          </a:prstGeom>
        </p:spPr>
        <p:txBody>
          <a:bodyPr>
            <a:spAutoFit/>
          </a:bodyPr>
          <a:lstStyle/>
          <a:p>
            <a:r>
              <a:rPr lang="en-GB" dirty="0">
                <a:latin typeface="Calibri" panose="020F0502020204030204" pitchFamily="34" charset="0"/>
                <a:ea typeface="Times New Roman" panose="02020603050405020304" pitchFamily="18" charset="0"/>
              </a:rPr>
              <a:t>Geopolymer mortar was prepared by mixing GGBFS, quartz sand, and sodium silicate solution. The solution was made from technical grade NaOH, water glass and water. The solution to the powder, i.e. GGBFS and quartz sand, ratio was ~0.33. </a:t>
            </a:r>
            <a:endParaRPr lang="id-ID" dirty="0"/>
          </a:p>
        </p:txBody>
      </p:sp>
    </p:spTree>
    <p:extLst>
      <p:ext uri="{BB962C8B-B14F-4D97-AF65-F5344CB8AC3E}">
        <p14:creationId xmlns:p14="http://schemas.microsoft.com/office/powerpoint/2010/main" val="207469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59AABF-22B2-4B51-9B5C-0C4F8A43BF87}"/>
              </a:ext>
            </a:extLst>
          </p:cNvPr>
          <p:cNvSpPr>
            <a:spLocks noGrp="1"/>
          </p:cNvSpPr>
          <p:nvPr>
            <p:ph type="ftr" sz="quarter" idx="11"/>
          </p:nvPr>
        </p:nvSpPr>
        <p:spPr/>
        <p:txBody>
          <a:bodyPr/>
          <a:lstStyle/>
          <a:p>
            <a:r>
              <a:rPr lang="id-ID"/>
              <a:t>6th International Slag Valorisation Symposium  |  Mechelen  |  02-04/04/2019</a:t>
            </a:r>
          </a:p>
        </p:txBody>
      </p:sp>
      <p:pic>
        <p:nvPicPr>
          <p:cNvPr id="3" name="Picture 2">
            <a:extLst>
              <a:ext uri="{FF2B5EF4-FFF2-40B4-BE49-F238E27FC236}">
                <a16:creationId xmlns:a16="http://schemas.microsoft.com/office/drawing/2014/main" id="{AECBE0BA-55AE-474D-9908-14A0B1056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8" y="944948"/>
            <a:ext cx="4803228" cy="3602421"/>
          </a:xfrm>
          <a:prstGeom prst="rect">
            <a:avLst/>
          </a:prstGeom>
        </p:spPr>
      </p:pic>
      <p:pic>
        <p:nvPicPr>
          <p:cNvPr id="4" name="Picture 3">
            <a:extLst>
              <a:ext uri="{FF2B5EF4-FFF2-40B4-BE49-F238E27FC236}">
                <a16:creationId xmlns:a16="http://schemas.microsoft.com/office/drawing/2014/main" id="{6397EEAC-103D-4A8D-918B-8A86A9E115BD}"/>
              </a:ext>
            </a:extLst>
          </p:cNvPr>
          <p:cNvPicPr>
            <a:picLocks noChangeAspect="1"/>
          </p:cNvPicPr>
          <p:nvPr/>
        </p:nvPicPr>
        <p:blipFill>
          <a:blip r:embed="rId3"/>
          <a:stretch>
            <a:fillRect/>
          </a:stretch>
        </p:blipFill>
        <p:spPr>
          <a:xfrm>
            <a:off x="7886368" y="426763"/>
            <a:ext cx="3277264" cy="3141228"/>
          </a:xfrm>
          <a:prstGeom prst="rect">
            <a:avLst/>
          </a:prstGeom>
        </p:spPr>
      </p:pic>
      <p:sp>
        <p:nvSpPr>
          <p:cNvPr id="5" name="Rectangle 4">
            <a:extLst>
              <a:ext uri="{FF2B5EF4-FFF2-40B4-BE49-F238E27FC236}">
                <a16:creationId xmlns:a16="http://schemas.microsoft.com/office/drawing/2014/main" id="{305F9BDE-56C1-450F-8CCA-C2C26D8FCBBD}"/>
              </a:ext>
            </a:extLst>
          </p:cNvPr>
          <p:cNvSpPr/>
          <p:nvPr/>
        </p:nvSpPr>
        <p:spPr>
          <a:xfrm>
            <a:off x="7123386" y="3567991"/>
            <a:ext cx="4803228" cy="646331"/>
          </a:xfrm>
          <a:prstGeom prst="rect">
            <a:avLst/>
          </a:prstGeom>
        </p:spPr>
        <p:txBody>
          <a:bodyPr wrap="square">
            <a:spAutoFit/>
          </a:bodyPr>
          <a:lstStyle/>
          <a:p>
            <a:r>
              <a:rPr lang="en-GB" b="1" dirty="0">
                <a:latin typeface="Calibri" panose="020F0502020204030204" pitchFamily="34" charset="0"/>
                <a:ea typeface="Times New Roman" panose="02020603050405020304" pitchFamily="18" charset="0"/>
              </a:rPr>
              <a:t>Figure 4:</a:t>
            </a:r>
            <a:r>
              <a:rPr lang="en-GB" dirty="0">
                <a:latin typeface="Calibri" panose="020F0502020204030204" pitchFamily="34" charset="0"/>
                <a:ea typeface="Times New Roman" panose="02020603050405020304" pitchFamily="18" charset="0"/>
              </a:rPr>
              <a:t> Compressive strength of geopolymer concrete cured at room temperature</a:t>
            </a:r>
            <a:endParaRPr lang="id-ID" dirty="0"/>
          </a:p>
        </p:txBody>
      </p:sp>
      <p:sp>
        <p:nvSpPr>
          <p:cNvPr id="6" name="Rectangle 5">
            <a:extLst>
              <a:ext uri="{FF2B5EF4-FFF2-40B4-BE49-F238E27FC236}">
                <a16:creationId xmlns:a16="http://schemas.microsoft.com/office/drawing/2014/main" id="{4F06A5C0-2B78-4EDD-9B52-B890E96D5261}"/>
              </a:ext>
            </a:extLst>
          </p:cNvPr>
          <p:cNvSpPr/>
          <p:nvPr/>
        </p:nvSpPr>
        <p:spPr>
          <a:xfrm>
            <a:off x="5559973" y="4915307"/>
            <a:ext cx="6096000" cy="923330"/>
          </a:xfrm>
          <a:prstGeom prst="rect">
            <a:avLst/>
          </a:prstGeom>
        </p:spPr>
        <p:txBody>
          <a:bodyPr>
            <a:spAutoFit/>
          </a:bodyPr>
          <a:lstStyle/>
          <a:p>
            <a:r>
              <a:rPr lang="en-GB" dirty="0">
                <a:latin typeface="Calibri" panose="020F0502020204030204" pitchFamily="34" charset="0"/>
                <a:ea typeface="Times New Roman" panose="02020603050405020304" pitchFamily="18" charset="0"/>
              </a:rPr>
              <a:t>The composition of the concrete was approximate, in </a:t>
            </a:r>
            <a:r>
              <a:rPr lang="en-GB" dirty="0" err="1">
                <a:latin typeface="Calibri" panose="020F0502020204030204" pitchFamily="34" charset="0"/>
                <a:ea typeface="Times New Roman" panose="02020603050405020304" pitchFamily="18" charset="0"/>
              </a:rPr>
              <a:t>wt</a:t>
            </a:r>
            <a:r>
              <a:rPr lang="en-GB" dirty="0">
                <a:latin typeface="Calibri" panose="020F0502020204030204" pitchFamily="34" charset="0"/>
                <a:ea typeface="Times New Roman" panose="02020603050405020304" pitchFamily="18" charset="0"/>
              </a:rPr>
              <a:t>%, 35 coral; 22 quartz sand, 27 GGBFS, and 16 sodium silicate solution</a:t>
            </a:r>
            <a:endParaRPr lang="id-ID" dirty="0"/>
          </a:p>
        </p:txBody>
      </p:sp>
    </p:spTree>
    <p:extLst>
      <p:ext uri="{BB962C8B-B14F-4D97-AF65-F5344CB8AC3E}">
        <p14:creationId xmlns:p14="http://schemas.microsoft.com/office/powerpoint/2010/main" val="29488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778637-60F7-413F-B00E-18CF95566DEA}"/>
              </a:ext>
            </a:extLst>
          </p:cNvPr>
          <p:cNvSpPr>
            <a:spLocks noGrp="1"/>
          </p:cNvSpPr>
          <p:nvPr>
            <p:ph type="title"/>
          </p:nvPr>
        </p:nvSpPr>
        <p:spPr/>
        <p:txBody>
          <a:bodyPr/>
          <a:lstStyle/>
          <a:p>
            <a:r>
              <a:rPr lang="en-GB" b="1" dirty="0"/>
              <a:t>Conclusion</a:t>
            </a:r>
            <a:endParaRPr lang="id-ID" dirty="0"/>
          </a:p>
        </p:txBody>
      </p:sp>
      <p:sp>
        <p:nvSpPr>
          <p:cNvPr id="4" name="Content Placeholder 3">
            <a:extLst>
              <a:ext uri="{FF2B5EF4-FFF2-40B4-BE49-F238E27FC236}">
                <a16:creationId xmlns:a16="http://schemas.microsoft.com/office/drawing/2014/main" id="{108981C9-070D-4BD7-BD34-105381672036}"/>
              </a:ext>
            </a:extLst>
          </p:cNvPr>
          <p:cNvSpPr>
            <a:spLocks noGrp="1"/>
          </p:cNvSpPr>
          <p:nvPr>
            <p:ph idx="1"/>
          </p:nvPr>
        </p:nvSpPr>
        <p:spPr>
          <a:xfrm>
            <a:off x="838200" y="1825624"/>
            <a:ext cx="10515600" cy="2913523"/>
          </a:xfrm>
        </p:spPr>
        <p:txBody>
          <a:bodyPr>
            <a:normAutofit fontScale="85000" lnSpcReduction="20000"/>
          </a:bodyPr>
          <a:lstStyle/>
          <a:p>
            <a:pPr>
              <a:buFont typeface="Wingdings" panose="05000000000000000000" pitchFamily="2" charset="2"/>
              <a:buChar char="q"/>
            </a:pPr>
            <a:r>
              <a:rPr lang="en-GB" dirty="0"/>
              <a:t>GGBFS from nickel smelting has the potential to be utilized as building materials. Compressive strength of both the geopolymer mortar and concrete were sufficient for use as building materials. </a:t>
            </a:r>
          </a:p>
          <a:p>
            <a:pPr>
              <a:buFont typeface="Wingdings" panose="05000000000000000000" pitchFamily="2" charset="2"/>
              <a:buChar char="q"/>
            </a:pPr>
            <a:r>
              <a:rPr lang="en-GB" dirty="0"/>
              <a:t>The consumption of GGBFS for inorganic polymer is significantly higher than as Portland cement substitutes.</a:t>
            </a:r>
          </a:p>
          <a:p>
            <a:pPr>
              <a:buFont typeface="Wingdings" panose="05000000000000000000" pitchFamily="2" charset="2"/>
              <a:buChar char="q"/>
            </a:pPr>
            <a:r>
              <a:rPr lang="en-GB" dirty="0"/>
              <a:t>The challenge is more to the vast amount of the slag and the supply chain (logistic) of the raw materials to the users.</a:t>
            </a:r>
          </a:p>
          <a:p>
            <a:pPr>
              <a:buFont typeface="Wingdings" panose="05000000000000000000" pitchFamily="2" charset="2"/>
              <a:buChar char="q"/>
            </a:pPr>
            <a:r>
              <a:rPr lang="en-GB" dirty="0"/>
              <a:t>Most of the smelters are located in the island with less population and needs less infrastructure.</a:t>
            </a:r>
            <a:endParaRPr lang="id-ID" dirty="0"/>
          </a:p>
        </p:txBody>
      </p:sp>
      <p:sp>
        <p:nvSpPr>
          <p:cNvPr id="2" name="Footer Placeholder 1">
            <a:extLst>
              <a:ext uri="{FF2B5EF4-FFF2-40B4-BE49-F238E27FC236}">
                <a16:creationId xmlns:a16="http://schemas.microsoft.com/office/drawing/2014/main" id="{A1EAFA1D-164D-4473-88B1-2D1B3F5A37C9}"/>
              </a:ext>
            </a:extLst>
          </p:cNvPr>
          <p:cNvSpPr>
            <a:spLocks noGrp="1"/>
          </p:cNvSpPr>
          <p:nvPr>
            <p:ph type="ftr" sz="quarter" idx="11"/>
          </p:nvPr>
        </p:nvSpPr>
        <p:spPr/>
        <p:txBody>
          <a:bodyPr/>
          <a:lstStyle/>
          <a:p>
            <a:r>
              <a:rPr lang="id-ID"/>
              <a:t>6th International Slag Valorisation Symposium  |  Mechelen  |  02-04/04/2019</a:t>
            </a:r>
          </a:p>
        </p:txBody>
      </p:sp>
      <p:sp>
        <p:nvSpPr>
          <p:cNvPr id="5" name="Rectangle 4">
            <a:extLst>
              <a:ext uri="{FF2B5EF4-FFF2-40B4-BE49-F238E27FC236}">
                <a16:creationId xmlns:a16="http://schemas.microsoft.com/office/drawing/2014/main" id="{293E1DFD-B32A-4F23-9618-A5212DAACD6E}"/>
              </a:ext>
            </a:extLst>
          </p:cNvPr>
          <p:cNvSpPr/>
          <p:nvPr/>
        </p:nvSpPr>
        <p:spPr>
          <a:xfrm>
            <a:off x="4351611" y="5086083"/>
            <a:ext cx="3278911" cy="1077218"/>
          </a:xfrm>
          <a:prstGeom prst="rect">
            <a:avLst/>
          </a:prstGeom>
          <a:noFill/>
        </p:spPr>
        <p:txBody>
          <a:bodyPr wrap="non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For your attention</a:t>
            </a:r>
          </a:p>
        </p:txBody>
      </p:sp>
    </p:spTree>
    <p:extLst>
      <p:ext uri="{BB962C8B-B14F-4D97-AF65-F5344CB8AC3E}">
        <p14:creationId xmlns:p14="http://schemas.microsoft.com/office/powerpoint/2010/main" val="2210281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636</Words>
  <Application>Microsoft Office PowerPoint</Application>
  <PresentationFormat>Widescreen</PresentationFormat>
  <Paragraphs>84</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Berlin Sans FB Demi</vt:lpstr>
      <vt:lpstr>Calibri</vt:lpstr>
      <vt:lpstr>Calibri Light</vt:lpstr>
      <vt:lpstr>Cambria</vt:lpstr>
      <vt:lpstr>Segoe UI</vt:lpstr>
      <vt:lpstr>Symbol</vt:lpstr>
      <vt:lpstr>Wingdings</vt:lpstr>
      <vt:lpstr>Office Theme</vt:lpstr>
      <vt:lpstr>NI SLAG VALORISATION IN INDONESIA: A CASE STUDY  </vt:lpstr>
      <vt:lpstr>PowerPoint Presentation</vt:lpstr>
      <vt:lpstr>PowerPoint Presentation</vt:lpstr>
      <vt:lpstr>PowerPoint Presentation</vt:lpstr>
      <vt:lpstr>GROWTH JAVA INDUSTRY</vt:lpstr>
      <vt:lpstr>Slag characterization</vt:lpstr>
      <vt:lpstr>Geopolymerisation of Ni GGBFS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 SLAG VALORISATION IN INDONESIA: A CASE STUDY</dc:title>
  <dc:creator>astuti sotya</dc:creator>
  <cp:lastModifiedBy>astuti sotya</cp:lastModifiedBy>
  <cp:revision>35</cp:revision>
  <dcterms:created xsi:type="dcterms:W3CDTF">2019-03-29T07:14:56Z</dcterms:created>
  <dcterms:modified xsi:type="dcterms:W3CDTF">2019-04-03T11:35:05Z</dcterms:modified>
</cp:coreProperties>
</file>